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2"/>
  </p:notesMasterIdLst>
  <p:sldIdLst>
    <p:sldId id="285" r:id="rId2"/>
    <p:sldId id="256" r:id="rId3"/>
    <p:sldId id="257" r:id="rId4"/>
    <p:sldId id="261" r:id="rId5"/>
    <p:sldId id="262" r:id="rId6"/>
    <p:sldId id="263" r:id="rId7"/>
    <p:sldId id="258" r:id="rId8"/>
    <p:sldId id="259" r:id="rId9"/>
    <p:sldId id="260" r:id="rId10"/>
    <p:sldId id="264" r:id="rId11"/>
    <p:sldId id="265" r:id="rId12"/>
    <p:sldId id="266" r:id="rId13"/>
    <p:sldId id="269" r:id="rId14"/>
    <p:sldId id="268" r:id="rId15"/>
    <p:sldId id="267"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6" r:id="rId30"/>
    <p:sldId id="283"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A19943-1116-4F77-8EA0-ECA980FF47A8}" type="datetimeFigureOut">
              <a:rPr lang="en-US" smtClean="0"/>
              <a:pPr/>
              <a:t>4/26/2021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244A0E-7068-4184-815C-67CDA5CDD68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2244A0E-7068-4184-815C-67CDA5CDD687}" type="slidenum">
              <a:rPr lang="en-US" smtClean="0"/>
              <a:pPr/>
              <a:t>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2244A0E-7068-4184-815C-67CDA5CDD687}" type="slidenum">
              <a:rPr lang="en-US" smtClean="0"/>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FB93AC6C-10B4-4637-87D5-C649AF13BE97}" type="datetimeFigureOut">
              <a:rPr lang="en-US" smtClean="0"/>
              <a:pPr/>
              <a:t>4/26/2021</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1726162B-BEB3-4C9C-8FD2-2B6636E83BBA}"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B93AC6C-10B4-4637-87D5-C649AF13BE97}" type="datetimeFigureOut">
              <a:rPr lang="en-US" smtClean="0"/>
              <a:pPr/>
              <a:t>4/26/2021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726162B-BEB3-4C9C-8FD2-2B6636E83BB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B93AC6C-10B4-4637-87D5-C649AF13BE97}" type="datetimeFigureOut">
              <a:rPr lang="en-US" smtClean="0"/>
              <a:pPr/>
              <a:t>4/26/2021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726162B-BEB3-4C9C-8FD2-2B6636E83BB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B93AC6C-10B4-4637-87D5-C649AF13BE97}" type="datetimeFigureOut">
              <a:rPr lang="en-US" smtClean="0"/>
              <a:pPr/>
              <a:t>4/26/2021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726162B-BEB3-4C9C-8FD2-2B6636E83BB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B93AC6C-10B4-4637-87D5-C649AF13BE97}" type="datetimeFigureOut">
              <a:rPr lang="en-US" smtClean="0"/>
              <a:pPr/>
              <a:t>4/26/2021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726162B-BEB3-4C9C-8FD2-2B6636E83BBA}"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B93AC6C-10B4-4637-87D5-C649AF13BE97}" type="datetimeFigureOut">
              <a:rPr lang="en-US" smtClean="0"/>
              <a:pPr/>
              <a:t>4/26/2021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726162B-BEB3-4C9C-8FD2-2B6636E83BB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B93AC6C-10B4-4637-87D5-C649AF13BE97}" type="datetimeFigureOut">
              <a:rPr lang="en-US" smtClean="0"/>
              <a:pPr/>
              <a:t>4/26/2021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726162B-BEB3-4C9C-8FD2-2B6636E83BB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B93AC6C-10B4-4637-87D5-C649AF13BE97}" type="datetimeFigureOut">
              <a:rPr lang="en-US" smtClean="0"/>
              <a:pPr/>
              <a:t>4/26/2021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726162B-BEB3-4C9C-8FD2-2B6636E83BB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FB93AC6C-10B4-4637-87D5-C649AF13BE97}" type="datetimeFigureOut">
              <a:rPr lang="en-US" smtClean="0"/>
              <a:pPr/>
              <a:t>4/26/2021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726162B-BEB3-4C9C-8FD2-2B6636E83BBA}"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B93AC6C-10B4-4637-87D5-C649AF13BE97}" type="datetimeFigureOut">
              <a:rPr lang="en-US" smtClean="0"/>
              <a:pPr/>
              <a:t>4/26/2021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726162B-BEB3-4C9C-8FD2-2B6636E83BB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FB93AC6C-10B4-4637-87D5-C649AF13BE97}" type="datetimeFigureOut">
              <a:rPr lang="en-US" smtClean="0"/>
              <a:pPr/>
              <a:t>4/26/2021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726162B-BEB3-4C9C-8FD2-2B6636E83BBA}"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B93AC6C-10B4-4637-87D5-C649AF13BE97}" type="datetimeFigureOut">
              <a:rPr lang="en-US" smtClean="0"/>
              <a:pPr/>
              <a:t>4/26/2021</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1726162B-BEB3-4C9C-8FD2-2B6636E83BBA}"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electricalarticle.com/types-of-capacitors/"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5400" dirty="0" smtClean="0">
                <a:solidFill>
                  <a:schemeClr val="accent3">
                    <a:lumMod val="75000"/>
                  </a:schemeClr>
                </a:solidFill>
              </a:rPr>
              <a:t>Unit 1- Thyristor </a:t>
            </a:r>
            <a:endParaRPr lang="en-US" sz="5400" dirty="0">
              <a:solidFill>
                <a:schemeClr val="accent3">
                  <a:lumMod val="7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498080" cy="5715000"/>
          </a:xfrm>
        </p:spPr>
        <p:txBody>
          <a:bodyPr>
            <a:normAutofit fontScale="62500" lnSpcReduction="20000"/>
          </a:bodyPr>
          <a:lstStyle/>
          <a:p>
            <a:pPr>
              <a:buNone/>
            </a:pPr>
            <a:r>
              <a:rPr lang="en-US" b="1" dirty="0" smtClean="0">
                <a:solidFill>
                  <a:srgbClr val="FFC000"/>
                </a:solidFill>
              </a:rPr>
              <a:t>Reverse Blocking Mode</a:t>
            </a:r>
          </a:p>
          <a:p>
            <a:pPr algn="just"/>
            <a:r>
              <a:rPr lang="en-US" dirty="0" smtClean="0"/>
              <a:t>In this mode of operation, cathode is made positive with respect to anode. Then the junctions J1 and J3 are reverse biased and J2 is forward biased. This reverse voltage drives the SCR into reverse blocking region results to flow a small leakage current through it and acts as an open switch as shown in figure.</a:t>
            </a:r>
          </a:p>
          <a:p>
            <a:pPr algn="just"/>
            <a:r>
              <a:rPr lang="en-US" dirty="0" smtClean="0"/>
              <a:t>So, the device offers a high impedance in this mode until the voltage applied is less than the reverse breakdown voltage VBR of the SCR. If the reverse applied voltage is increased beyond the VBR, then avalanche breakdown occurs at junctions J1 and J3 which results to increase reverse current flow through the SCR.</a:t>
            </a:r>
          </a:p>
          <a:p>
            <a:pPr algn="just"/>
            <a:r>
              <a:rPr lang="en-US" dirty="0" smtClean="0"/>
              <a:t>This reverse current causes more losses in the SCR and even to increase the heat of it. So there will be a considerable damage to the SCR when the reverse voltage applied more than VBR.</a:t>
            </a:r>
          </a:p>
          <a:p>
            <a:pPr>
              <a:buNone/>
            </a:pPr>
            <a:endParaRPr lang="en-US" dirty="0" smtClean="0"/>
          </a:p>
          <a:p>
            <a:pPr>
              <a:buNone/>
            </a:pPr>
            <a:r>
              <a:rPr lang="en-US" dirty="0" smtClean="0"/>
              <a:t/>
            </a:r>
            <a:br>
              <a:rPr lang="en-US" dirty="0" smtClean="0"/>
            </a:br>
            <a:endParaRPr lang="en-US" dirty="0"/>
          </a:p>
        </p:txBody>
      </p:sp>
      <p:pic>
        <p:nvPicPr>
          <p:cNvPr id="76802" name="Picture 2" descr="V-I Characteristic of SCR"/>
          <p:cNvPicPr>
            <a:picLocks noChangeAspect="1" noChangeArrowheads="1"/>
          </p:cNvPicPr>
          <p:nvPr/>
        </p:nvPicPr>
        <p:blipFill>
          <a:blip r:embed="rId2"/>
          <a:srcRect/>
          <a:stretch>
            <a:fillRect/>
          </a:stretch>
        </p:blipFill>
        <p:spPr bwMode="auto">
          <a:xfrm>
            <a:off x="3505200" y="4279899"/>
            <a:ext cx="2438400" cy="2357121"/>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buFont typeface="Wingdings" pitchFamily="2" charset="2"/>
              <a:buChar char="v"/>
            </a:pPr>
            <a:r>
              <a:rPr lang="en-US" b="1" dirty="0" smtClean="0">
                <a:solidFill>
                  <a:schemeClr val="accent6">
                    <a:lumMod val="60000"/>
                    <a:lumOff val="40000"/>
                  </a:schemeClr>
                </a:solidFill>
              </a:rPr>
              <a:t>Two Transistor Analogy of SCR</a:t>
            </a:r>
            <a:endParaRPr lang="en-US" dirty="0">
              <a:solidFill>
                <a:schemeClr val="accent6">
                  <a:lumMod val="60000"/>
                  <a:lumOff val="40000"/>
                </a:schemeClr>
              </a:solidFill>
            </a:endParaRPr>
          </a:p>
        </p:txBody>
      </p:sp>
      <p:sp>
        <p:nvSpPr>
          <p:cNvPr id="3" name="Content Placeholder 2"/>
          <p:cNvSpPr>
            <a:spLocks noGrp="1"/>
          </p:cNvSpPr>
          <p:nvPr>
            <p:ph idx="1"/>
          </p:nvPr>
        </p:nvSpPr>
        <p:spPr>
          <a:xfrm>
            <a:off x="1435608" y="1447800"/>
            <a:ext cx="7251192" cy="4800600"/>
          </a:xfrm>
        </p:spPr>
        <p:txBody>
          <a:bodyPr>
            <a:normAutofit fontScale="62500" lnSpcReduction="20000"/>
          </a:bodyPr>
          <a:lstStyle/>
          <a:p>
            <a:pPr algn="just"/>
            <a:r>
              <a:rPr lang="en-US" dirty="0" smtClean="0"/>
              <a:t>The two transistor analogy or two transistor model of SCR expresses the easiest way to understand the working of SCR by visualizing it as a combination of two transistors as shown in figure. The collector of each transistor is connected to the base of the other transistor.</a:t>
            </a:r>
          </a:p>
          <a:p>
            <a:pPr algn="just"/>
            <a:r>
              <a:rPr lang="en-US" dirty="0" smtClean="0"/>
              <a:t>Assume that load resistance is connected between the anode and cathode terminals and a small voltage is applied at the gate and cathode terminals. When there is no gate voltage, the transistor 2 is in cut-off mode due to zero base current. Therefore, no current flows through the collector and hence the base of transistor T1. Hence, both transistors are open circuited and thereby no current flows through the load.</a:t>
            </a:r>
          </a:p>
          <a:p>
            <a:pPr algn="just"/>
            <a:r>
              <a:rPr lang="en-US" dirty="0" smtClean="0"/>
              <a:t>When a particular voltage is applied between the gate and cathode, a small base current flows through the base of the transistor 2 and thereby collector current will increase. And hence the base current at the transistor T1 drives the transistor into saturation mode and thus load current will flow from anode to cathode.</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754" name="Picture 2" descr="two transistor analogy"/>
          <p:cNvPicPr>
            <a:picLocks noChangeAspect="1" noChangeArrowheads="1"/>
          </p:cNvPicPr>
          <p:nvPr/>
        </p:nvPicPr>
        <p:blipFill>
          <a:blip r:embed="rId2"/>
          <a:srcRect/>
          <a:stretch>
            <a:fillRect/>
          </a:stretch>
        </p:blipFill>
        <p:spPr bwMode="auto">
          <a:xfrm>
            <a:off x="1676400" y="914400"/>
            <a:ext cx="6858000" cy="4267200"/>
          </a:xfrm>
          <a:prstGeom prst="rect">
            <a:avLst/>
          </a:prstGeom>
          <a:noFill/>
        </p:spPr>
      </p:pic>
      <p:sp>
        <p:nvSpPr>
          <p:cNvPr id="5" name="TextBox 4"/>
          <p:cNvSpPr txBox="1"/>
          <p:nvPr/>
        </p:nvSpPr>
        <p:spPr>
          <a:xfrm>
            <a:off x="3048000" y="5867400"/>
            <a:ext cx="4295535" cy="369332"/>
          </a:xfrm>
          <a:prstGeom prst="rect">
            <a:avLst/>
          </a:prstGeom>
          <a:noFill/>
        </p:spPr>
        <p:txBody>
          <a:bodyPr wrap="none" rtlCol="0">
            <a:spAutoFit/>
          </a:bodyPr>
          <a:lstStyle/>
          <a:p>
            <a:r>
              <a:rPr lang="en-US" b="1" dirty="0" smtClean="0"/>
              <a:t>Figure : Two Transistor Analogy of SCR</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85800"/>
            <a:ext cx="7498080" cy="5562600"/>
          </a:xfrm>
        </p:spPr>
        <p:txBody>
          <a:bodyPr>
            <a:normAutofit fontScale="55000" lnSpcReduction="20000"/>
          </a:bodyPr>
          <a:lstStyle/>
          <a:p>
            <a:r>
              <a:rPr lang="en-US" dirty="0" smtClean="0"/>
              <a:t>From the above figure the base current of transistor T2 becomes the collector current of transistor T1 and vice-versa.</a:t>
            </a:r>
          </a:p>
          <a:p>
            <a:pPr>
              <a:buNone/>
            </a:pPr>
            <a:r>
              <a:rPr lang="en-US" dirty="0" smtClean="0"/>
              <a:t>Hence</a:t>
            </a:r>
          </a:p>
          <a:p>
            <a:pPr>
              <a:buNone/>
            </a:pPr>
            <a:r>
              <a:rPr lang="en-US" dirty="0" smtClean="0"/>
              <a:t>               Ib2 = Ic1 and Ic2 = Ib1</a:t>
            </a:r>
          </a:p>
          <a:p>
            <a:pPr>
              <a:buNone/>
            </a:pPr>
            <a:r>
              <a:rPr lang="en-US" dirty="0" smtClean="0"/>
              <a:t>Also current through the cathode terminal, </a:t>
            </a:r>
            <a:r>
              <a:rPr lang="en-US" dirty="0" err="1" smtClean="0"/>
              <a:t>Ik</a:t>
            </a:r>
            <a:r>
              <a:rPr lang="en-US" dirty="0" smtClean="0"/>
              <a:t> = </a:t>
            </a:r>
            <a:r>
              <a:rPr lang="en-US" dirty="0" err="1" smtClean="0"/>
              <a:t>Ig</a:t>
            </a:r>
            <a:r>
              <a:rPr lang="en-US" dirty="0" smtClean="0"/>
              <a:t> + </a:t>
            </a:r>
            <a:r>
              <a:rPr lang="en-US" dirty="0" err="1" smtClean="0"/>
              <a:t>Ia</a:t>
            </a:r>
            <a:r>
              <a:rPr lang="en-US" dirty="0" smtClean="0"/>
              <a:t> …(1)</a:t>
            </a:r>
          </a:p>
          <a:p>
            <a:pPr>
              <a:buNone/>
            </a:pPr>
            <a:r>
              <a:rPr lang="en-US" dirty="0" smtClean="0"/>
              <a:t> For a transistor,</a:t>
            </a:r>
          </a:p>
          <a:p>
            <a:pPr>
              <a:buNone/>
            </a:pPr>
            <a:r>
              <a:rPr lang="en-US" dirty="0" smtClean="0"/>
              <a:t>                Ib1 = Ie1 – Ic1 ……(2)</a:t>
            </a:r>
          </a:p>
          <a:p>
            <a:pPr>
              <a:buNone/>
            </a:pPr>
            <a:r>
              <a:rPr lang="en-US" dirty="0" smtClean="0"/>
              <a:t>     and       Ic1 = </a:t>
            </a:r>
            <a:r>
              <a:rPr lang="el-GR" dirty="0" smtClean="0"/>
              <a:t>α1</a:t>
            </a:r>
            <a:r>
              <a:rPr lang="en-US" dirty="0" smtClean="0"/>
              <a:t>Ie1 + Ico1……(3)</a:t>
            </a:r>
          </a:p>
          <a:p>
            <a:pPr>
              <a:buNone/>
            </a:pPr>
            <a:r>
              <a:rPr lang="en-US" dirty="0" smtClean="0"/>
              <a:t>Where Ico1 is the leakage current.</a:t>
            </a:r>
          </a:p>
          <a:p>
            <a:pPr>
              <a:buNone/>
            </a:pPr>
            <a:r>
              <a:rPr lang="en-US" dirty="0" smtClean="0"/>
              <a:t>Substituting equation 3 in equation 2 we get</a:t>
            </a:r>
          </a:p>
          <a:p>
            <a:pPr>
              <a:buNone/>
            </a:pPr>
            <a:r>
              <a:rPr lang="en-US" dirty="0" smtClean="0"/>
              <a:t>                Ib1 = Ie1 (1 – </a:t>
            </a:r>
            <a:r>
              <a:rPr lang="el-GR" dirty="0" smtClean="0"/>
              <a:t>α1) – </a:t>
            </a:r>
            <a:r>
              <a:rPr lang="en-US" dirty="0" smtClean="0"/>
              <a:t>Ico1 …….(4)</a:t>
            </a:r>
          </a:p>
          <a:p>
            <a:pPr>
              <a:buNone/>
            </a:pPr>
            <a:r>
              <a:rPr lang="en-US" dirty="0" smtClean="0"/>
              <a:t>From the figure anode current is the emitter current of transistor T1,</a:t>
            </a:r>
          </a:p>
          <a:p>
            <a:pPr>
              <a:buNone/>
            </a:pPr>
            <a:r>
              <a:rPr lang="en-US" dirty="0" smtClean="0"/>
              <a:t>   </a:t>
            </a:r>
            <a:r>
              <a:rPr lang="en-US" dirty="0" err="1" smtClean="0"/>
              <a:t>Ia</a:t>
            </a:r>
            <a:r>
              <a:rPr lang="en-US" dirty="0" smtClean="0"/>
              <a:t> = Ie1</a:t>
            </a:r>
          </a:p>
          <a:p>
            <a:pPr>
              <a:buNone/>
            </a:pPr>
            <a:r>
              <a:rPr lang="en-US" dirty="0" smtClean="0"/>
              <a:t>Then               Ib1 = </a:t>
            </a:r>
            <a:r>
              <a:rPr lang="en-US" dirty="0" err="1" smtClean="0"/>
              <a:t>Ia</a:t>
            </a:r>
            <a:r>
              <a:rPr lang="en-US" dirty="0" smtClean="0"/>
              <a:t> (1 – </a:t>
            </a:r>
            <a:r>
              <a:rPr lang="el-GR" dirty="0" smtClean="0"/>
              <a:t>α1) – </a:t>
            </a:r>
            <a:r>
              <a:rPr lang="en-US" dirty="0" smtClean="0"/>
              <a:t>Ico1</a:t>
            </a:r>
          </a:p>
          <a:p>
            <a:pPr>
              <a:buNone/>
            </a:pPr>
            <a:r>
              <a:rPr lang="en-US" dirty="0" smtClean="0"/>
              <a:t>And also for transistor T2</a:t>
            </a:r>
          </a:p>
          <a:p>
            <a:pPr>
              <a:buNone/>
            </a:pPr>
            <a:r>
              <a:rPr lang="en-US" dirty="0" smtClean="0"/>
              <a:t>                       Ic2 = </a:t>
            </a:r>
            <a:r>
              <a:rPr lang="el-GR" dirty="0" smtClean="0"/>
              <a:t>α2</a:t>
            </a:r>
            <a:r>
              <a:rPr lang="en-US" dirty="0" smtClean="0"/>
              <a:t>Ie2 + Ico2</a:t>
            </a:r>
          </a:p>
          <a:p>
            <a:pPr>
              <a:buNone/>
            </a:pPr>
            <a:r>
              <a:rPr lang="en-US" dirty="0" smtClean="0"/>
              <a:t>But </a:t>
            </a:r>
            <a:r>
              <a:rPr lang="en-US" dirty="0" err="1" smtClean="0"/>
              <a:t>Ik</a:t>
            </a:r>
            <a:r>
              <a:rPr lang="en-US" dirty="0" smtClean="0"/>
              <a:t> = Ie2</a:t>
            </a:r>
          </a:p>
          <a:p>
            <a:pPr>
              <a:buNone/>
            </a:pPr>
            <a:r>
              <a:rPr lang="en-US" dirty="0" smtClean="0"/>
              <a:t> Therefore,    Ic2 = </a:t>
            </a:r>
            <a:r>
              <a:rPr lang="el-GR" dirty="0" smtClean="0"/>
              <a:t>α2</a:t>
            </a:r>
            <a:r>
              <a:rPr lang="en-US" dirty="0" err="1" smtClean="0"/>
              <a:t>Ik</a:t>
            </a:r>
            <a:r>
              <a:rPr lang="en-US" dirty="0" smtClean="0"/>
              <a:t> + Ico2</a:t>
            </a:r>
          </a:p>
          <a:p>
            <a:pPr>
              <a:buNone/>
            </a:pPr>
            <a:r>
              <a:rPr lang="en-US" dirty="0" smtClean="0"/>
              <a:t>                    Ic2 = </a:t>
            </a:r>
            <a:r>
              <a:rPr lang="el-GR" dirty="0" smtClean="0"/>
              <a:t>α2 (</a:t>
            </a:r>
            <a:r>
              <a:rPr lang="en-US" dirty="0" err="1" smtClean="0"/>
              <a:t>Ig</a:t>
            </a:r>
            <a:r>
              <a:rPr lang="en-US" dirty="0" smtClean="0"/>
              <a:t> + </a:t>
            </a:r>
            <a:r>
              <a:rPr lang="en-US" dirty="0" err="1" smtClean="0"/>
              <a:t>Ia</a:t>
            </a:r>
            <a:r>
              <a:rPr lang="en-US" dirty="0" smtClean="0"/>
              <a:t>) + Ico2 …..(5)</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1295400"/>
            <a:ext cx="6870192" cy="4953000"/>
          </a:xfrm>
        </p:spPr>
        <p:txBody>
          <a:bodyPr>
            <a:normAutofit fontScale="92500" lnSpcReduction="20000"/>
          </a:bodyPr>
          <a:lstStyle/>
          <a:p>
            <a:pPr>
              <a:buNone/>
            </a:pPr>
            <a:r>
              <a:rPr lang="en-US" dirty="0" smtClean="0"/>
              <a:t>  But Ib1 = Ic2 …..(6)</a:t>
            </a:r>
          </a:p>
          <a:p>
            <a:pPr>
              <a:buFont typeface="Arial" pitchFamily="34" charset="0"/>
              <a:buChar char="•"/>
            </a:pPr>
            <a:r>
              <a:rPr lang="en-US" dirty="0" smtClean="0"/>
              <a:t>Substituting the equations 4 and 5 in equation 6 we get</a:t>
            </a:r>
          </a:p>
          <a:p>
            <a:pPr>
              <a:buNone/>
            </a:pPr>
            <a:r>
              <a:rPr lang="en-US" dirty="0" smtClean="0"/>
              <a:t>  </a:t>
            </a:r>
            <a:r>
              <a:rPr lang="en-US" dirty="0" err="1" smtClean="0"/>
              <a:t>Ia</a:t>
            </a:r>
            <a:r>
              <a:rPr lang="en-US" dirty="0" smtClean="0"/>
              <a:t> (1 – α1) – Ico1 = α2 (</a:t>
            </a:r>
            <a:r>
              <a:rPr lang="en-US" dirty="0" err="1" smtClean="0"/>
              <a:t>Ig</a:t>
            </a:r>
            <a:r>
              <a:rPr lang="en-US" dirty="0" smtClean="0"/>
              <a:t> + </a:t>
            </a:r>
            <a:r>
              <a:rPr lang="en-US" dirty="0" err="1" smtClean="0"/>
              <a:t>Ia</a:t>
            </a:r>
            <a:r>
              <a:rPr lang="en-US" dirty="0" smtClean="0"/>
              <a:t>) + Ico2</a:t>
            </a:r>
          </a:p>
          <a:p>
            <a:pPr>
              <a:buNone/>
            </a:pPr>
            <a:r>
              <a:rPr lang="en-US" dirty="0" smtClean="0"/>
              <a:t>  </a:t>
            </a:r>
            <a:r>
              <a:rPr lang="en-US" dirty="0" err="1" smtClean="0"/>
              <a:t>Ia</a:t>
            </a:r>
            <a:r>
              <a:rPr lang="en-US" dirty="0" smtClean="0"/>
              <a:t> = [α2 </a:t>
            </a:r>
            <a:r>
              <a:rPr lang="en-US" dirty="0" err="1" smtClean="0"/>
              <a:t>Ig</a:t>
            </a:r>
            <a:r>
              <a:rPr lang="en-US" dirty="0" smtClean="0"/>
              <a:t> + Ico1 + Ico2] / [1- (α1 + α2)]</a:t>
            </a:r>
          </a:p>
          <a:p>
            <a:pPr>
              <a:buFont typeface="Arial" pitchFamily="34" charset="0"/>
              <a:buChar char="•"/>
            </a:pPr>
            <a:r>
              <a:rPr lang="en-US" dirty="0" smtClean="0"/>
              <a:t> By assuming the leakage currents are negligible in both transistors we get</a:t>
            </a:r>
          </a:p>
          <a:p>
            <a:pPr>
              <a:buNone/>
            </a:pPr>
            <a:r>
              <a:rPr lang="en-US" dirty="0" smtClean="0"/>
              <a:t>   </a:t>
            </a:r>
            <a:r>
              <a:rPr lang="en-US" dirty="0" err="1" smtClean="0"/>
              <a:t>Ia</a:t>
            </a:r>
            <a:r>
              <a:rPr lang="en-US" dirty="0" smtClean="0"/>
              <a:t> = [α2 </a:t>
            </a:r>
            <a:r>
              <a:rPr lang="en-US" dirty="0" err="1" smtClean="0"/>
              <a:t>Ig</a:t>
            </a:r>
            <a:r>
              <a:rPr lang="en-US" dirty="0" smtClean="0"/>
              <a:t>] / [1- (α1 + α2)]</a:t>
            </a:r>
          </a:p>
          <a:p>
            <a:pPr>
              <a:buNone/>
            </a:pPr>
            <a:r>
              <a:rPr lang="en-US" dirty="0" smtClean="0"/>
              <a:t>   where α1 and α2 are the respective gains of the two transistors.</a:t>
            </a:r>
          </a:p>
          <a:p>
            <a:pPr>
              <a:buNone/>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944562"/>
          </a:xfrm>
        </p:spPr>
        <p:txBody>
          <a:bodyPr>
            <a:normAutofit fontScale="90000"/>
          </a:bodyPr>
          <a:lstStyle/>
          <a:p>
            <a:r>
              <a:rPr lang="en-US" sz="1800" b="1" dirty="0" smtClean="0"/>
              <a:t/>
            </a:r>
            <a:br>
              <a:rPr lang="en-US" sz="1800" b="1" dirty="0" smtClean="0"/>
            </a:br>
            <a:r>
              <a:rPr lang="en-US" sz="1800" b="1" dirty="0" smtClean="0"/>
              <a:t/>
            </a:r>
            <a:br>
              <a:rPr lang="en-US" sz="1800" b="1" dirty="0" smtClean="0"/>
            </a:br>
            <a:r>
              <a:rPr lang="en-US" sz="1800" b="1" dirty="0" smtClean="0"/>
              <a:t/>
            </a:r>
            <a:br>
              <a:rPr lang="en-US" sz="1800" b="1" dirty="0" smtClean="0"/>
            </a:br>
            <a:r>
              <a:rPr lang="en-US" sz="2000" b="1" dirty="0" smtClean="0">
                <a:solidFill>
                  <a:srgbClr val="FFC000"/>
                </a:solidFill>
              </a:rPr>
              <a:t>SCR Turn ON Methods</a:t>
            </a:r>
            <a:r>
              <a:rPr lang="en-US" b="1" dirty="0" smtClean="0"/>
              <a:t/>
            </a:r>
            <a:br>
              <a:rPr lang="en-US" b="1" dirty="0" smtClean="0"/>
            </a:br>
            <a:endParaRPr lang="en-US" dirty="0"/>
          </a:p>
        </p:txBody>
      </p:sp>
      <p:sp>
        <p:nvSpPr>
          <p:cNvPr id="3" name="Content Placeholder 2"/>
          <p:cNvSpPr>
            <a:spLocks noGrp="1"/>
          </p:cNvSpPr>
          <p:nvPr>
            <p:ph idx="1"/>
          </p:nvPr>
        </p:nvSpPr>
        <p:spPr>
          <a:xfrm>
            <a:off x="1435608" y="1447800"/>
            <a:ext cx="7022592" cy="4800600"/>
          </a:xfrm>
        </p:spPr>
        <p:txBody>
          <a:bodyPr>
            <a:normAutofit fontScale="55000" lnSpcReduction="20000"/>
          </a:bodyPr>
          <a:lstStyle/>
          <a:p>
            <a:pPr algn="just"/>
            <a:r>
              <a:rPr lang="en-US" dirty="0" smtClean="0"/>
              <a:t>From the above equation, if (α1 + α2) is equal to one then </a:t>
            </a:r>
            <a:r>
              <a:rPr lang="en-US" dirty="0" err="1" smtClean="0"/>
              <a:t>Ia</a:t>
            </a:r>
            <a:r>
              <a:rPr lang="en-US" dirty="0" smtClean="0"/>
              <a:t> becomes infinite. That means anode current suddenly rises to a high value and latches into conduction mode from non-conductive state. This is called regenerative action of SCR. So for triggering of SCR the gate current value (α1 + α2) must approach to unity. From the obtained equation the conditions to turn the SCR into turn ON are</a:t>
            </a:r>
          </a:p>
          <a:p>
            <a:pPr algn="just"/>
            <a:r>
              <a:rPr lang="en-US" dirty="0" smtClean="0"/>
              <a:t>1. The leakage current through the SCR will increase when the temperature of the device is very high. This turns the SCR into conduction.</a:t>
            </a:r>
          </a:p>
          <a:p>
            <a:pPr algn="just"/>
            <a:r>
              <a:rPr lang="en-US" dirty="0" smtClean="0"/>
              <a:t>2. When the current flowing through the device is extremely small then α1 and α2 are very small. The conditions for break over voltage are the larger values of electron multiplication factor Mn and hole multiplication factor Mp near the junction J2. Therefore the by increasing the voltage across the device to break over voltage VBO causes the junction J2 breakdown and thereby the SCR is turned ON.</a:t>
            </a:r>
          </a:p>
          <a:p>
            <a:pPr algn="just"/>
            <a:r>
              <a:rPr lang="en-US" dirty="0" smtClean="0"/>
              <a:t>3. And also by increasing α1 and α2 break over condition is achieved. The current gains of the transistors depend on the value of </a:t>
            </a:r>
            <a:r>
              <a:rPr lang="en-US" dirty="0" err="1" smtClean="0"/>
              <a:t>Ig</a:t>
            </a:r>
            <a:r>
              <a:rPr lang="en-US" dirty="0" smtClean="0"/>
              <a:t> so by increasing </a:t>
            </a:r>
            <a:r>
              <a:rPr lang="en-US" dirty="0" err="1" smtClean="0"/>
              <a:t>Ig</a:t>
            </a:r>
            <a:r>
              <a:rPr lang="en-US" dirty="0" smtClean="0"/>
              <a:t>, SCR can be turned ON.</a:t>
            </a:r>
          </a:p>
          <a:p>
            <a:pPr algn="just"/>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b="1" dirty="0" smtClean="0">
                <a:solidFill>
                  <a:srgbClr val="FFC000"/>
                </a:solidFill>
              </a:rPr>
              <a:t>SCR Turn OFF Methods</a:t>
            </a:r>
            <a:endParaRPr lang="en-US" sz="1800" dirty="0">
              <a:solidFill>
                <a:srgbClr val="FFC000"/>
              </a:solidFill>
            </a:endParaRPr>
          </a:p>
        </p:txBody>
      </p:sp>
      <p:sp>
        <p:nvSpPr>
          <p:cNvPr id="3" name="Content Placeholder 2"/>
          <p:cNvSpPr>
            <a:spLocks noGrp="1"/>
          </p:cNvSpPr>
          <p:nvPr>
            <p:ph idx="1"/>
          </p:nvPr>
        </p:nvSpPr>
        <p:spPr>
          <a:xfrm>
            <a:off x="1435608" y="1371600"/>
            <a:ext cx="7498080" cy="4876800"/>
          </a:xfrm>
        </p:spPr>
        <p:txBody>
          <a:bodyPr>
            <a:normAutofit fontScale="70000" lnSpcReduction="20000"/>
          </a:bodyPr>
          <a:lstStyle/>
          <a:p>
            <a:pPr algn="just">
              <a:buFont typeface="Arial" pitchFamily="34" charset="0"/>
              <a:buChar char="•"/>
            </a:pPr>
            <a:r>
              <a:rPr lang="en-US" dirty="0" smtClean="0"/>
              <a:t> An SCR cannot be turned OFF through the gate terminal like turning ON process. To turn OFF the SCR, anode current must be reduced to a level below the holding current level of the SCR. The process of turning OFF the SCR is called as commutation. Two major types of commutating the SCR are,</a:t>
            </a:r>
          </a:p>
          <a:p>
            <a:r>
              <a:rPr lang="en-US" dirty="0" smtClean="0"/>
              <a:t> Natural Commutation and</a:t>
            </a:r>
          </a:p>
          <a:p>
            <a:r>
              <a:rPr lang="en-US" dirty="0" smtClean="0"/>
              <a:t> Forced Commutation</a:t>
            </a:r>
          </a:p>
          <a:p>
            <a:pPr>
              <a:buNone/>
            </a:pPr>
            <a:r>
              <a:rPr lang="en-US" b="1" dirty="0" smtClean="0"/>
              <a:t>Forced commutation </a:t>
            </a:r>
            <a:r>
              <a:rPr lang="en-US" dirty="0" smtClean="0"/>
              <a:t>is again classified into several types such as</a:t>
            </a:r>
          </a:p>
          <a:p>
            <a:r>
              <a:rPr lang="en-US" dirty="0" smtClean="0"/>
              <a:t>Class A Commutation</a:t>
            </a:r>
          </a:p>
          <a:p>
            <a:r>
              <a:rPr lang="en-US" dirty="0" smtClean="0"/>
              <a:t>Class B Commutation</a:t>
            </a:r>
          </a:p>
          <a:p>
            <a:r>
              <a:rPr lang="en-US" dirty="0" smtClean="0"/>
              <a:t>Class C Commutation</a:t>
            </a:r>
          </a:p>
          <a:p>
            <a:r>
              <a:rPr lang="en-US" dirty="0" smtClean="0"/>
              <a:t>Class D Commutation</a:t>
            </a:r>
          </a:p>
          <a:p>
            <a:r>
              <a:rPr lang="en-US" dirty="0" smtClean="0"/>
              <a:t>Class E Commutation</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554162"/>
          </a:xfrm>
        </p:spPr>
        <p:txBody>
          <a:bodyPr>
            <a:normAutofit/>
          </a:bodyPr>
          <a:lstStyle/>
          <a:p>
            <a:pPr>
              <a:buFont typeface="Wingdings" pitchFamily="2" charset="2"/>
              <a:buChar char="v"/>
            </a:pPr>
            <a:r>
              <a:rPr lang="en-US" sz="3100" b="1" dirty="0" smtClean="0">
                <a:solidFill>
                  <a:schemeClr val="accent6">
                    <a:lumMod val="60000"/>
                    <a:lumOff val="40000"/>
                  </a:schemeClr>
                </a:solidFill>
              </a:rPr>
              <a:t>SCR Triggering (Turn-on) Methods</a:t>
            </a:r>
            <a:r>
              <a:rPr lang="en-US" b="1" dirty="0" smtClean="0">
                <a:solidFill>
                  <a:schemeClr val="accent6">
                    <a:lumMod val="60000"/>
                    <a:lumOff val="40000"/>
                  </a:schemeClr>
                </a:solidFill>
              </a:rPr>
              <a:t/>
            </a:r>
            <a:br>
              <a:rPr lang="en-US" b="1" dirty="0" smtClean="0">
                <a:solidFill>
                  <a:schemeClr val="accent6">
                    <a:lumMod val="60000"/>
                    <a:lumOff val="40000"/>
                  </a:schemeClr>
                </a:solidFill>
              </a:rPr>
            </a:br>
            <a:endParaRPr lang="en-US" dirty="0">
              <a:solidFill>
                <a:schemeClr val="accent6">
                  <a:lumMod val="60000"/>
                  <a:lumOff val="40000"/>
                </a:schemeClr>
              </a:solidFill>
            </a:endParaRPr>
          </a:p>
        </p:txBody>
      </p:sp>
      <p:sp>
        <p:nvSpPr>
          <p:cNvPr id="3" name="Content Placeholder 2"/>
          <p:cNvSpPr>
            <a:spLocks noGrp="1"/>
          </p:cNvSpPr>
          <p:nvPr>
            <p:ph idx="1"/>
          </p:nvPr>
        </p:nvSpPr>
        <p:spPr>
          <a:xfrm>
            <a:off x="1435608" y="1600200"/>
            <a:ext cx="7098792" cy="4648200"/>
          </a:xfrm>
        </p:spPr>
        <p:txBody>
          <a:bodyPr>
            <a:normAutofit/>
          </a:bodyPr>
          <a:lstStyle/>
          <a:p>
            <a:pPr algn="just" fontAlgn="base"/>
            <a:r>
              <a:rPr lang="en-US" sz="2000" dirty="0" smtClean="0"/>
              <a:t>When SCR anode terminal of SCR is connected with a positive terminal of SCR and cathode terminal of SCR is connected with a negative terminal of SCR. In this type of connection, the anode is positive with respect to the cathode. Hence, the SCR is connected as forward bias. As we have seen in the working of SCR ,it has three operating regions;</a:t>
            </a:r>
          </a:p>
          <a:p>
            <a:pPr algn="just" fontAlgn="base"/>
            <a:r>
              <a:rPr lang="en-US" sz="2000" dirty="0" smtClean="0"/>
              <a:t>Forward Blocking Mode</a:t>
            </a:r>
          </a:p>
          <a:p>
            <a:pPr algn="just" fontAlgn="base"/>
            <a:r>
              <a:rPr lang="en-US" sz="2000" dirty="0" smtClean="0"/>
              <a:t>Forward Conducting Mode</a:t>
            </a:r>
          </a:p>
          <a:p>
            <a:pPr algn="just" fontAlgn="base"/>
            <a:r>
              <a:rPr lang="en-US" sz="2000" dirty="0" smtClean="0"/>
              <a:t>Reverse Blocking Mode</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1447800"/>
            <a:ext cx="7174992" cy="4800600"/>
          </a:xfrm>
        </p:spPr>
        <p:txBody>
          <a:bodyPr>
            <a:normAutofit fontScale="70000" lnSpcReduction="20000"/>
          </a:bodyPr>
          <a:lstStyle/>
          <a:p>
            <a:pPr algn="just" fontAlgn="base">
              <a:buNone/>
            </a:pPr>
            <a:r>
              <a:rPr lang="en-US" dirty="0" smtClean="0"/>
              <a:t>   Generally, SCR is connected in forward bias. But in forward bias also, it has two modes of regions. Hence, the methods of switching of SCR from forward blocking mode to forward conducting mode is known as Triggering of SCR or Turning ON the SCR.</a:t>
            </a:r>
          </a:p>
          <a:p>
            <a:pPr algn="just" fontAlgn="base">
              <a:buNone/>
            </a:pPr>
            <a:endParaRPr lang="en-US" dirty="0" smtClean="0"/>
          </a:p>
          <a:p>
            <a:pPr algn="just" fontAlgn="base">
              <a:buNone/>
            </a:pPr>
            <a:r>
              <a:rPr lang="en-US" dirty="0" smtClean="0"/>
              <a:t>          The triggering of SCR depends on the temperature, supply voltage, and gate</a:t>
            </a:r>
            <a:r>
              <a:rPr lang="en-US" dirty="0" smtClean="0">
                <a:solidFill>
                  <a:schemeClr val="accent1">
                    <a:lumMod val="50000"/>
                  </a:schemeClr>
                </a:solidFill>
              </a:rPr>
              <a:t> current</a:t>
            </a:r>
            <a:r>
              <a:rPr lang="en-US" dirty="0" smtClean="0"/>
              <a:t>. There are several methods to turn-on SCR. These methods are listed below.</a:t>
            </a:r>
          </a:p>
          <a:p>
            <a:pPr fontAlgn="base"/>
            <a:endParaRPr lang="en-US" dirty="0" smtClean="0"/>
          </a:p>
          <a:p>
            <a:pPr fontAlgn="base"/>
            <a:r>
              <a:rPr lang="en-US" dirty="0" smtClean="0"/>
              <a:t>Forward Voltage Triggering</a:t>
            </a:r>
          </a:p>
          <a:p>
            <a:pPr fontAlgn="base"/>
            <a:r>
              <a:rPr lang="en-US" dirty="0" smtClean="0"/>
              <a:t>Temperature Triggering</a:t>
            </a:r>
          </a:p>
          <a:p>
            <a:pPr fontAlgn="base"/>
            <a:r>
              <a:rPr lang="en-US" dirty="0" err="1" smtClean="0"/>
              <a:t>dv</a:t>
            </a:r>
            <a:r>
              <a:rPr lang="en-US" dirty="0" smtClean="0"/>
              <a:t>/</a:t>
            </a:r>
            <a:r>
              <a:rPr lang="en-US" dirty="0" err="1" smtClean="0"/>
              <a:t>dt</a:t>
            </a:r>
            <a:r>
              <a:rPr lang="en-US" dirty="0" smtClean="0"/>
              <a:t> Triggering</a:t>
            </a:r>
          </a:p>
          <a:p>
            <a:pPr fontAlgn="base"/>
            <a:r>
              <a:rPr lang="en-US" dirty="0" smtClean="0"/>
              <a:t>Light Triggering</a:t>
            </a:r>
          </a:p>
          <a:p>
            <a:pPr fontAlgn="base"/>
            <a:r>
              <a:rPr lang="en-US" dirty="0" smtClean="0"/>
              <a:t>Gate Triggering</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838200"/>
            <a:ext cx="7498080" cy="5410200"/>
          </a:xfrm>
        </p:spPr>
        <p:txBody>
          <a:bodyPr>
            <a:normAutofit fontScale="70000" lnSpcReduction="20000"/>
          </a:bodyPr>
          <a:lstStyle/>
          <a:p>
            <a:pPr fontAlgn="base">
              <a:buNone/>
            </a:pPr>
            <a:r>
              <a:rPr lang="en-US" b="1" dirty="0" smtClean="0">
                <a:solidFill>
                  <a:srgbClr val="FFC000"/>
                </a:solidFill>
              </a:rPr>
              <a:t>Forward Voltage Triggering</a:t>
            </a:r>
          </a:p>
          <a:p>
            <a:pPr algn="just" fontAlgn="base"/>
            <a:r>
              <a:rPr lang="en-US" dirty="0" smtClean="0"/>
              <a:t>When the SCR is connected in forward bias and supplied at a rated voltage between anode and cathode, but the gate current is not given.</a:t>
            </a:r>
          </a:p>
          <a:p>
            <a:pPr algn="just" fontAlgn="base"/>
            <a:r>
              <a:rPr lang="en-US" dirty="0" smtClean="0"/>
              <a:t>In this condition, the SCR remains in forward blocking mode and current cannot flow. Because junction J2 is in reverse bias and supply voltage is not enough to cross the depletion region.</a:t>
            </a:r>
          </a:p>
          <a:p>
            <a:pPr algn="just" fontAlgn="base"/>
            <a:r>
              <a:rPr lang="en-US" dirty="0" smtClean="0"/>
              <a:t>But if we gradually increase the supply voltage and it increases than the </a:t>
            </a:r>
            <a:r>
              <a:rPr lang="en-US" dirty="0" err="1" smtClean="0"/>
              <a:t>breakover</a:t>
            </a:r>
            <a:r>
              <a:rPr lang="en-US" dirty="0" smtClean="0"/>
              <a:t> voltage, avalanche breakdown occurs in junction J2. And large current starts flowing through the SCR.</a:t>
            </a:r>
          </a:p>
          <a:p>
            <a:pPr algn="just" fontAlgn="base"/>
            <a:r>
              <a:rPr lang="en-US" dirty="0" smtClean="0"/>
              <a:t>In this condition, due to high current and high voltage, large voltage drop </a:t>
            </a:r>
            <a:r>
              <a:rPr lang="en-US" dirty="0" smtClean="0">
                <a:solidFill>
                  <a:schemeClr val="accent1">
                    <a:lumMod val="50000"/>
                  </a:schemeClr>
                </a:solidFill>
              </a:rPr>
              <a:t>(power </a:t>
            </a:r>
            <a:r>
              <a:rPr lang="en-US" dirty="0" smtClean="0"/>
              <a:t>loss) occurs in the SCR. And this method is not useful because it draws high current which can damage the SCR. Therefore, this method of triggering the SCR is not useful in most of the cases.</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800" y="359898"/>
            <a:ext cx="7391400" cy="1011702"/>
          </a:xfrm>
        </p:spPr>
        <p:txBody>
          <a:bodyPr>
            <a:normAutofit fontScale="90000"/>
          </a:bodyPr>
          <a:lstStyle/>
          <a:p>
            <a:pPr>
              <a:buFont typeface="Wingdings" pitchFamily="2" charset="2"/>
              <a:buChar char="v"/>
            </a:pPr>
            <a:r>
              <a:rPr lang="en-US" dirty="0" smtClean="0">
                <a:solidFill>
                  <a:schemeClr val="accent6">
                    <a:lumMod val="60000"/>
                    <a:lumOff val="40000"/>
                  </a:schemeClr>
                </a:solidFill>
              </a:rPr>
              <a:t>Introduction of thyristor family</a:t>
            </a:r>
            <a:endParaRPr lang="en-US" dirty="0">
              <a:solidFill>
                <a:schemeClr val="accent6">
                  <a:lumMod val="60000"/>
                  <a:lumOff val="40000"/>
                </a:schemeClr>
              </a:solidFill>
            </a:endParaRPr>
          </a:p>
        </p:txBody>
      </p:sp>
      <p:sp>
        <p:nvSpPr>
          <p:cNvPr id="3" name="Subtitle 2"/>
          <p:cNvSpPr>
            <a:spLocks noGrp="1"/>
          </p:cNvSpPr>
          <p:nvPr>
            <p:ph type="subTitle" idx="1"/>
          </p:nvPr>
        </p:nvSpPr>
        <p:spPr>
          <a:xfrm>
            <a:off x="1432560" y="1850064"/>
            <a:ext cx="7406640" cy="4703136"/>
          </a:xfrm>
        </p:spPr>
        <p:txBody>
          <a:bodyPr>
            <a:normAutofit fontScale="85000" lnSpcReduction="20000"/>
          </a:bodyPr>
          <a:lstStyle/>
          <a:p>
            <a:pPr algn="just"/>
            <a:r>
              <a:rPr lang="en-US" b="1" dirty="0" smtClean="0"/>
              <a:t>       Thyristor include a group of semiconductor devices primarily used in current switching applications. These devices consist of four or more semiconductor layers and include those listed here.</a:t>
            </a:r>
          </a:p>
          <a:p>
            <a:pPr fontAlgn="base"/>
            <a:r>
              <a:rPr lang="en-US" b="1" u="sng" dirty="0" smtClean="0"/>
              <a:t>DEVICES</a:t>
            </a:r>
            <a:endParaRPr lang="en-US" b="1" dirty="0" smtClean="0"/>
          </a:p>
          <a:p>
            <a:pPr fontAlgn="base">
              <a:buFont typeface="Wingdings" pitchFamily="2" charset="2"/>
              <a:buChar char="Ø"/>
            </a:pPr>
            <a:r>
              <a:rPr lang="en-US" b="1" dirty="0" smtClean="0"/>
              <a:t>Silicon Controlled Rectifier (SCR)</a:t>
            </a:r>
          </a:p>
          <a:p>
            <a:pPr fontAlgn="base">
              <a:buFont typeface="Wingdings" pitchFamily="2" charset="2"/>
              <a:buChar char="Ø"/>
            </a:pPr>
            <a:r>
              <a:rPr lang="en-US" b="1" dirty="0" smtClean="0"/>
              <a:t>Complimentary  silicon controlled rectifier(CSCR)</a:t>
            </a:r>
          </a:p>
          <a:p>
            <a:pPr fontAlgn="base">
              <a:buFont typeface="Wingdings" pitchFamily="2" charset="2"/>
              <a:buChar char="Ø"/>
            </a:pPr>
            <a:r>
              <a:rPr lang="en-US" b="1" dirty="0" smtClean="0"/>
              <a:t>TRIAC</a:t>
            </a:r>
          </a:p>
          <a:p>
            <a:pPr fontAlgn="base">
              <a:buFont typeface="Wingdings" pitchFamily="2" charset="2"/>
              <a:buChar char="Ø"/>
            </a:pPr>
            <a:r>
              <a:rPr lang="en-US" b="1" dirty="0" smtClean="0"/>
              <a:t>Gate Turn-off Switch (GTO)</a:t>
            </a:r>
          </a:p>
          <a:p>
            <a:pPr fontAlgn="base">
              <a:buFont typeface="Wingdings" pitchFamily="2" charset="2"/>
              <a:buChar char="Ø"/>
            </a:pPr>
            <a:r>
              <a:rPr lang="en-US" b="1" dirty="0" smtClean="0"/>
              <a:t>Silicon Controlled Switch (SCS)</a:t>
            </a:r>
          </a:p>
          <a:p>
            <a:pPr fontAlgn="base">
              <a:buFont typeface="Wingdings" pitchFamily="2" charset="2"/>
              <a:buChar char="Ø"/>
            </a:pPr>
            <a:r>
              <a:rPr lang="en-US" b="1" dirty="0" smtClean="0"/>
              <a:t>DIAC</a:t>
            </a:r>
          </a:p>
          <a:p>
            <a:pPr fontAlgn="base">
              <a:buFont typeface="Wingdings" pitchFamily="2" charset="2"/>
              <a:buChar char="Ø"/>
            </a:pPr>
            <a:r>
              <a:rPr lang="en-US" b="1" dirty="0" err="1" smtClean="0"/>
              <a:t>Uni</a:t>
            </a:r>
            <a:r>
              <a:rPr lang="en-US" b="1" dirty="0" smtClean="0"/>
              <a:t>-junction Transistor (UJT)</a:t>
            </a:r>
          </a:p>
          <a:p>
            <a:pPr fontAlgn="base">
              <a:buFont typeface="Wingdings" pitchFamily="2" charset="2"/>
              <a:buChar char="Ø"/>
            </a:pPr>
            <a:r>
              <a:rPr lang="en-US" b="1" dirty="0" smtClean="0"/>
              <a:t>Programmable </a:t>
            </a:r>
            <a:r>
              <a:rPr lang="en-US" b="1" dirty="0" err="1" smtClean="0"/>
              <a:t>Uni</a:t>
            </a:r>
            <a:r>
              <a:rPr lang="en-US" b="1" dirty="0" smtClean="0"/>
              <a:t>-junction Transistor (PUT)</a:t>
            </a:r>
          </a:p>
          <a:p>
            <a:pPr>
              <a:buFont typeface="Wingdings" pitchFamily="2" charset="2"/>
              <a:buChar char="Ø"/>
            </a:pPr>
            <a:r>
              <a:rPr lang="en-US" b="1" dirty="0" smtClean="0"/>
              <a:t>Light</a:t>
            </a:r>
            <a:r>
              <a:rPr lang="en-US" dirty="0" smtClean="0"/>
              <a:t> </a:t>
            </a:r>
            <a:r>
              <a:rPr lang="en-US" b="1" dirty="0" smtClean="0"/>
              <a:t>Activated Silicon Controlled Rectifier (LASCR) </a:t>
            </a:r>
            <a:endParaRPr lang="en-US" b="1" dirty="0"/>
          </a:p>
        </p:txBody>
      </p:sp>
      <p:sp>
        <p:nvSpPr>
          <p:cNvPr id="60418" name="AutoShape 2" descr="Thyristors - World of Electronics Stud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0420" name="AutoShape 4" descr="https://www.worldofelectronicsstudy.com/wp-content/uploads/2020/03/thyristor.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09600"/>
            <a:ext cx="7098792" cy="5638800"/>
          </a:xfrm>
        </p:spPr>
        <p:txBody>
          <a:bodyPr>
            <a:noAutofit/>
          </a:bodyPr>
          <a:lstStyle/>
          <a:p>
            <a:pPr algn="just" fontAlgn="base">
              <a:buNone/>
            </a:pPr>
            <a:r>
              <a:rPr lang="en-US" sz="1600" b="1" dirty="0" smtClean="0">
                <a:solidFill>
                  <a:srgbClr val="FFC000"/>
                </a:solidFill>
              </a:rPr>
              <a:t>Temperature Triggering</a:t>
            </a:r>
          </a:p>
          <a:p>
            <a:pPr algn="just" fontAlgn="base"/>
            <a:r>
              <a:rPr lang="en-US" sz="1600" dirty="0" smtClean="0"/>
              <a:t>This type of triggering is also known as thermal triggering. The reverse leakage current can be increased by increasing the temperature of junction J2.</a:t>
            </a:r>
          </a:p>
          <a:p>
            <a:pPr algn="just" fontAlgn="base"/>
            <a:r>
              <a:rPr lang="en-US" sz="1600" dirty="0" smtClean="0"/>
              <a:t>This causes to decrease in the depletion width and at a certain temperature, the leakage starts conducting the SCR.</a:t>
            </a:r>
          </a:p>
          <a:p>
            <a:pPr algn="just" fontAlgn="base"/>
            <a:r>
              <a:rPr lang="en-US" sz="1600" dirty="0" smtClean="0"/>
              <a:t>This type of triggering of SCR uses in special circumstances. And it is also considering while designing the thyristor.</a:t>
            </a:r>
          </a:p>
          <a:p>
            <a:pPr algn="just" fontAlgn="base"/>
            <a:r>
              <a:rPr lang="en-US" sz="1600" dirty="0" smtClean="0"/>
              <a:t>The device uses the SCR is also capable to sustain for temperature. Practically, this method is not used because it causes thermal runaways and it will damage the SCR.</a:t>
            </a:r>
            <a:endParaRPr lang="en-US" sz="1600" b="1" dirty="0" smtClean="0"/>
          </a:p>
          <a:p>
            <a:pPr algn="just" fontAlgn="base">
              <a:buNone/>
            </a:pPr>
            <a:r>
              <a:rPr lang="en-US" sz="1600" b="1" dirty="0" err="1" smtClean="0">
                <a:solidFill>
                  <a:srgbClr val="FFC000"/>
                </a:solidFill>
              </a:rPr>
              <a:t>dv</a:t>
            </a:r>
            <a:r>
              <a:rPr lang="en-US" sz="1600" b="1" dirty="0" smtClean="0">
                <a:solidFill>
                  <a:srgbClr val="FFC000"/>
                </a:solidFill>
              </a:rPr>
              <a:t>/</a:t>
            </a:r>
            <a:r>
              <a:rPr lang="en-US" sz="1600" b="1" dirty="0" err="1" smtClean="0">
                <a:solidFill>
                  <a:srgbClr val="FFC000"/>
                </a:solidFill>
              </a:rPr>
              <a:t>dt</a:t>
            </a:r>
            <a:r>
              <a:rPr lang="en-US" sz="1600" b="1" dirty="0" smtClean="0">
                <a:solidFill>
                  <a:srgbClr val="FFC000"/>
                </a:solidFill>
              </a:rPr>
              <a:t> Triggering</a:t>
            </a:r>
          </a:p>
          <a:p>
            <a:pPr algn="just" fontAlgn="base"/>
            <a:r>
              <a:rPr lang="en-US" sz="1600" dirty="0" smtClean="0"/>
              <a:t>When SCR is connected in forward bias, the junction J1 and J3 are in forward bias and junction J2 is in reverse bias.</a:t>
            </a:r>
          </a:p>
          <a:p>
            <a:pPr algn="just" fontAlgn="base"/>
            <a:r>
              <a:rPr lang="en-US" sz="1600" dirty="0" smtClean="0"/>
              <a:t>In this condition, it behaves as a </a:t>
            </a:r>
            <a:r>
              <a:rPr lang="en-US" sz="1600" dirty="0" smtClean="0">
                <a:hlinkClick r:id="rId2"/>
              </a:rPr>
              <a:t>capacitor</a:t>
            </a:r>
            <a:r>
              <a:rPr lang="en-US" sz="1600" dirty="0" smtClean="0"/>
              <a:t> where two plates J1 and J3 and dielectric is J2. The charging current of the capacitor as below equation.  </a:t>
            </a:r>
          </a:p>
          <a:p>
            <a:pPr algn="just" fontAlgn="base"/>
            <a:r>
              <a:rPr lang="en-US" sz="1600" dirty="0" smtClean="0"/>
              <a:t>Where C is capacitance and </a:t>
            </a:r>
            <a:r>
              <a:rPr lang="en-US" sz="1600" dirty="0" err="1" smtClean="0"/>
              <a:t>dv</a:t>
            </a:r>
            <a:r>
              <a:rPr lang="en-US" sz="1600" dirty="0" smtClean="0"/>
              <a:t>/</a:t>
            </a:r>
            <a:r>
              <a:rPr lang="en-US" sz="1600" dirty="0" err="1" smtClean="0"/>
              <a:t>dt</a:t>
            </a:r>
            <a:r>
              <a:rPr lang="en-US" sz="1600" dirty="0" smtClean="0"/>
              <a:t> is the rate of change of applied voltage.</a:t>
            </a:r>
          </a:p>
          <a:p>
            <a:pPr algn="just" fontAlgn="base"/>
            <a:r>
              <a:rPr lang="en-US" sz="1600" dirty="0" smtClean="0"/>
              <a:t>From the above equation, if we increase the rate of change of voltage (</a:t>
            </a:r>
            <a:r>
              <a:rPr lang="en-US" sz="1600" dirty="0" err="1" smtClean="0"/>
              <a:t>dv</a:t>
            </a:r>
            <a:r>
              <a:rPr lang="en-US" sz="1600" dirty="0" smtClean="0"/>
              <a:t>/</a:t>
            </a:r>
            <a:r>
              <a:rPr lang="en-US" sz="1600" dirty="0" err="1" smtClean="0"/>
              <a:t>dt</a:t>
            </a:r>
            <a:r>
              <a:rPr lang="en-US" sz="1600" dirty="0" smtClean="0"/>
              <a:t>), the charging current also increases. And SCR starts conducting.</a:t>
            </a:r>
          </a:p>
          <a:p>
            <a:pPr algn="just" fontAlgn="base"/>
            <a:r>
              <a:rPr lang="en-US" sz="1600" dirty="0" smtClean="0"/>
              <a:t>This is not suitable for the practical triggering of SCR. Because a high rate of change of voltage causes high spikes in voltage waveform. These spikes are high enough to damage the SCR.</a:t>
            </a:r>
          </a:p>
          <a:p>
            <a:endParaRPr lang="en-US" sz="20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498080" cy="5943600"/>
          </a:xfrm>
        </p:spPr>
        <p:txBody>
          <a:bodyPr>
            <a:normAutofit/>
          </a:bodyPr>
          <a:lstStyle/>
          <a:p>
            <a:pPr fontAlgn="base">
              <a:buNone/>
            </a:pPr>
            <a:r>
              <a:rPr lang="en-US" sz="1600" b="1" dirty="0" smtClean="0">
                <a:solidFill>
                  <a:srgbClr val="FFC000"/>
                </a:solidFill>
              </a:rPr>
              <a:t>Light Triggering</a:t>
            </a:r>
          </a:p>
          <a:p>
            <a:pPr fontAlgn="base"/>
            <a:r>
              <a:rPr lang="en-US" sz="1600" dirty="0" smtClean="0"/>
              <a:t>In this method, the SCR is triggered by the Light. Hence, this method is also known as radiation triggering.</a:t>
            </a:r>
          </a:p>
          <a:p>
            <a:pPr fontAlgn="base"/>
            <a:r>
              <a:rPr lang="en-US" sz="1600" dirty="0" smtClean="0"/>
              <a:t>When light strikes on the junction J2, it creates more electrons-holes pair at the junction J2. Which causes an additional charge carrier at a junction that is used to generate current. And SCR starts conducting.</a:t>
            </a:r>
          </a:p>
          <a:p>
            <a:pPr fontAlgn="base"/>
            <a:r>
              <a:rPr lang="en-US" sz="1600" dirty="0" smtClean="0"/>
              <a:t>This method is used in the power system for triggering SCR in converts for the HVDC transmission line. This type of SCR is specially designed and it is known as Light Activated SCR (LASCR</a:t>
            </a:r>
            <a:r>
              <a:rPr lang="en-US" sz="1800" dirty="0" smtClean="0"/>
              <a:t>).</a:t>
            </a:r>
          </a:p>
          <a:p>
            <a:pPr>
              <a:buNone/>
            </a:pPr>
            <a:endParaRPr lang="en-US" dirty="0"/>
          </a:p>
        </p:txBody>
      </p:sp>
      <p:pic>
        <p:nvPicPr>
          <p:cNvPr id="82946" name="Picture 2" descr="V-I Characteristic of SCR"/>
          <p:cNvPicPr>
            <a:picLocks noChangeAspect="1" noChangeArrowheads="1"/>
          </p:cNvPicPr>
          <p:nvPr/>
        </p:nvPicPr>
        <p:blipFill>
          <a:blip r:embed="rId2"/>
          <a:srcRect/>
          <a:stretch>
            <a:fillRect/>
          </a:stretch>
        </p:blipFill>
        <p:spPr bwMode="auto">
          <a:xfrm>
            <a:off x="3276600" y="3177886"/>
            <a:ext cx="3657600" cy="3013365"/>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buFont typeface="Wingdings" pitchFamily="2" charset="2"/>
              <a:buChar char="v"/>
            </a:pPr>
            <a:r>
              <a:rPr lang="en-US" sz="2800" b="1" dirty="0" smtClean="0">
                <a:solidFill>
                  <a:srgbClr val="00B0F0"/>
                </a:solidFill>
              </a:rPr>
              <a:t>Gate Triggering SCR</a:t>
            </a:r>
            <a:endParaRPr lang="en-US" sz="2800" dirty="0">
              <a:solidFill>
                <a:srgbClr val="00B0F0"/>
              </a:solidFill>
            </a:endParaRPr>
          </a:p>
        </p:txBody>
      </p:sp>
      <p:sp>
        <p:nvSpPr>
          <p:cNvPr id="3" name="Content Placeholder 2"/>
          <p:cNvSpPr>
            <a:spLocks noGrp="1"/>
          </p:cNvSpPr>
          <p:nvPr>
            <p:ph idx="1"/>
          </p:nvPr>
        </p:nvSpPr>
        <p:spPr>
          <a:xfrm>
            <a:off x="1435608" y="1143000"/>
            <a:ext cx="7498080" cy="5105400"/>
          </a:xfrm>
        </p:spPr>
        <p:txBody>
          <a:bodyPr>
            <a:noAutofit/>
          </a:bodyPr>
          <a:lstStyle/>
          <a:p>
            <a:pPr marL="0" algn="just" fontAlgn="base">
              <a:spcBef>
                <a:spcPts val="0"/>
              </a:spcBef>
              <a:buNone/>
            </a:pPr>
            <a:r>
              <a:rPr lang="en-US" sz="1600" dirty="0" smtClean="0"/>
              <a:t>      This is the most used method for triggering the SCR. Because this method is more efficient to turn-on SCR. In this method, the SCR is connected in forward bias and Gate current is supplied at junction J2. For this purpose, a positive gate voltage is applied between the gate and the cathode terminal of SCR.</a:t>
            </a:r>
          </a:p>
          <a:p>
            <a:pPr marL="0" algn="just" fontAlgn="base">
              <a:spcBef>
                <a:spcPts val="0"/>
              </a:spcBef>
              <a:buNone/>
            </a:pPr>
            <a:r>
              <a:rPr lang="en-US" sz="1600" dirty="0" smtClean="0"/>
              <a:t>     The gate current causes to increase the reverse leakage current. And it causes the breakdown of junction J2 even if the applied voltage is less than the </a:t>
            </a:r>
            <a:r>
              <a:rPr lang="en-US" sz="1600" dirty="0" err="1" smtClean="0"/>
              <a:t>breakover</a:t>
            </a:r>
            <a:r>
              <a:rPr lang="en-US" sz="1600" dirty="0" smtClean="0"/>
              <a:t> voltage.</a:t>
            </a:r>
          </a:p>
          <a:p>
            <a:pPr marL="0" algn="just" fontAlgn="base">
              <a:spcBef>
                <a:spcPts val="0"/>
              </a:spcBef>
              <a:buNone/>
            </a:pPr>
            <a:r>
              <a:rPr lang="en-US" sz="1600" dirty="0" smtClean="0"/>
              <a:t>If we give more gate current, the SCR can conduct at low voltage also. The value of the gate current depends on the size of SCR. The value of gate current is in the range of few </a:t>
            </a:r>
            <a:r>
              <a:rPr lang="en-US" sz="1600" dirty="0" err="1" smtClean="0"/>
              <a:t>milli</a:t>
            </a:r>
            <a:r>
              <a:rPr lang="en-US" sz="1600" dirty="0" smtClean="0"/>
              <a:t> amperes.</a:t>
            </a:r>
          </a:p>
          <a:p>
            <a:pPr marL="0" algn="just" fontAlgn="base">
              <a:spcBef>
                <a:spcPts val="0"/>
              </a:spcBef>
              <a:buNone/>
            </a:pPr>
            <a:endParaRPr lang="en-US" sz="1600" dirty="0" smtClean="0"/>
          </a:p>
          <a:p>
            <a:pPr marL="0" algn="just" fontAlgn="base">
              <a:spcBef>
                <a:spcPts val="0"/>
              </a:spcBef>
              <a:buNone/>
            </a:pPr>
            <a:r>
              <a:rPr lang="en-US" sz="1600" dirty="0" smtClean="0"/>
              <a:t>  There are three types of gate signals used to trigger the SCR.</a:t>
            </a:r>
          </a:p>
          <a:p>
            <a:pPr marL="0" algn="just" fontAlgn="base">
              <a:spcBef>
                <a:spcPts val="0"/>
              </a:spcBef>
              <a:buFont typeface="Wingdings" pitchFamily="2" charset="2"/>
              <a:buChar char="Ø"/>
            </a:pPr>
            <a:r>
              <a:rPr lang="en-US" sz="1600" dirty="0" smtClean="0"/>
              <a:t>DC Gate Triggering</a:t>
            </a:r>
          </a:p>
          <a:p>
            <a:pPr marL="0" algn="just" fontAlgn="base">
              <a:spcBef>
                <a:spcPts val="0"/>
              </a:spcBef>
              <a:buFont typeface="Wingdings" pitchFamily="2" charset="2"/>
              <a:buChar char="Ø"/>
            </a:pPr>
            <a:r>
              <a:rPr lang="en-US" sz="1600" dirty="0" smtClean="0"/>
              <a:t>AC Gate Triggering</a:t>
            </a:r>
          </a:p>
          <a:p>
            <a:pPr marL="0" algn="just" fontAlgn="base">
              <a:spcBef>
                <a:spcPts val="0"/>
              </a:spcBef>
              <a:buFont typeface="Wingdings" pitchFamily="2" charset="2"/>
              <a:buChar char="Ø"/>
            </a:pPr>
            <a:r>
              <a:rPr lang="en-US" sz="1600" dirty="0" smtClean="0"/>
              <a:t>Pulse Triggering</a:t>
            </a:r>
          </a:p>
          <a:p>
            <a:pPr marL="0" fontAlgn="base">
              <a:spcBef>
                <a:spcPts val="0"/>
              </a:spcBef>
              <a:buNone/>
            </a:pPr>
            <a:endParaRPr lang="en-US" sz="1600" b="1" dirty="0" smtClean="0"/>
          </a:p>
          <a:p>
            <a:pPr marL="0" fontAlgn="base">
              <a:spcBef>
                <a:spcPts val="0"/>
              </a:spcBef>
              <a:buNone/>
            </a:pPr>
            <a:r>
              <a:rPr lang="en-US" sz="1600" b="1" dirty="0" smtClean="0">
                <a:solidFill>
                  <a:srgbClr val="FFC000"/>
                </a:solidFill>
              </a:rPr>
              <a:t>DC Gate Triggering</a:t>
            </a:r>
          </a:p>
          <a:p>
            <a:pPr marL="0" fontAlgn="base">
              <a:spcBef>
                <a:spcPts val="0"/>
              </a:spcBef>
            </a:pPr>
            <a:r>
              <a:rPr lang="en-US" sz="1600" dirty="0" smtClean="0"/>
              <a:t>A proper value of DC source is connected between the gate and cathode terminal. The gate terminal is positive with respect to the cathode terminal.</a:t>
            </a:r>
          </a:p>
          <a:p>
            <a:pPr marL="0" fontAlgn="base">
              <a:spcBef>
                <a:spcPts val="0"/>
              </a:spcBef>
            </a:pPr>
            <a:r>
              <a:rPr lang="en-US" sz="1600" dirty="0" smtClean="0"/>
              <a:t>When supplied DC voltage is sufficient to produce gate current, it causes the breakdown of junction J2 and SCR stats conducting.</a:t>
            </a:r>
          </a:p>
          <a:p>
            <a:endParaRPr lang="en-US" sz="1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09600"/>
            <a:ext cx="7251192" cy="5638800"/>
          </a:xfrm>
        </p:spPr>
        <p:txBody>
          <a:bodyPr>
            <a:normAutofit fontScale="62500" lnSpcReduction="20000"/>
          </a:bodyPr>
          <a:lstStyle/>
          <a:p>
            <a:pPr fontAlgn="base">
              <a:buNone/>
            </a:pPr>
            <a:r>
              <a:rPr lang="en-US" dirty="0" smtClean="0"/>
              <a:t>   In this method, the DC source is used to generate a gate current. DC supply is a continuous source of supply and is connected continuously with the device. Hence, it causes more power loss during conduction.</a:t>
            </a:r>
          </a:p>
          <a:p>
            <a:pPr fontAlgn="base">
              <a:buNone/>
            </a:pPr>
            <a:endParaRPr lang="en-US" b="1" dirty="0" smtClean="0"/>
          </a:p>
          <a:p>
            <a:pPr fontAlgn="base">
              <a:buNone/>
            </a:pPr>
            <a:r>
              <a:rPr lang="en-US" b="1" dirty="0" smtClean="0">
                <a:solidFill>
                  <a:srgbClr val="FFC000"/>
                </a:solidFill>
              </a:rPr>
              <a:t>AC Gate Triggering</a:t>
            </a:r>
          </a:p>
          <a:p>
            <a:pPr algn="just" fontAlgn="base"/>
            <a:r>
              <a:rPr lang="en-US" dirty="0" smtClean="0"/>
              <a:t>In this method, the AC source is used to generate gate pulses. It requires a very low voltage level. Hence, it is necessary to use the step-down </a:t>
            </a:r>
            <a:r>
              <a:rPr lang="en-US" dirty="0" smtClean="0">
                <a:solidFill>
                  <a:schemeClr val="accent1">
                    <a:lumMod val="50000"/>
                  </a:schemeClr>
                </a:solidFill>
              </a:rPr>
              <a:t>transformer </a:t>
            </a:r>
            <a:r>
              <a:rPr lang="en-US" dirty="0" smtClean="0"/>
              <a:t>to reduce the voltage level.</a:t>
            </a:r>
          </a:p>
          <a:p>
            <a:pPr algn="just" fontAlgn="base"/>
            <a:r>
              <a:rPr lang="en-US" dirty="0" smtClean="0"/>
              <a:t>There are two methods to trigger the SCR with the AC Gate supply. In one method, only a resistor and diode are used and in the second method, two diodes, one resistor, and one capacitor are required. The first method is known as R Triggering and the second method is known as RC triggering. Hence, there are two methods of triggering SCR with AC source and that is;</a:t>
            </a:r>
          </a:p>
          <a:p>
            <a:pPr algn="just" fontAlgn="base">
              <a:buFont typeface="Wingdings" pitchFamily="2" charset="2"/>
              <a:buChar char="Ø"/>
            </a:pPr>
            <a:r>
              <a:rPr lang="en-US" dirty="0" smtClean="0"/>
              <a:t>R Triggering</a:t>
            </a:r>
          </a:p>
          <a:p>
            <a:pPr algn="just" fontAlgn="base">
              <a:buFont typeface="Wingdings" pitchFamily="2" charset="2"/>
              <a:buChar char="Ø"/>
            </a:pPr>
            <a:r>
              <a:rPr lang="en-US" dirty="0" smtClean="0"/>
              <a:t>RC Triggering</a:t>
            </a:r>
          </a:p>
          <a:p>
            <a:pPr fontAlgn="base">
              <a:buNone/>
            </a:pPr>
            <a:endParaRPr lang="en-US" dirty="0" smtClean="0"/>
          </a:p>
          <a:p>
            <a:pPr>
              <a:buNone/>
            </a:pP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838200"/>
            <a:ext cx="7251192" cy="5410200"/>
          </a:xfrm>
        </p:spPr>
        <p:txBody>
          <a:bodyPr>
            <a:normAutofit/>
          </a:bodyPr>
          <a:lstStyle/>
          <a:p>
            <a:pPr fontAlgn="base">
              <a:buNone/>
            </a:pPr>
            <a:r>
              <a:rPr lang="en-US" sz="2000" b="1" dirty="0" smtClean="0">
                <a:solidFill>
                  <a:srgbClr val="FFC000"/>
                </a:solidFill>
              </a:rPr>
              <a:t>R Triggering</a:t>
            </a:r>
          </a:p>
          <a:p>
            <a:pPr algn="just" fontAlgn="base"/>
            <a:r>
              <a:rPr lang="en-US" sz="1800" dirty="0" smtClean="0"/>
              <a:t>The connection diagram for R triggering is as shown in the below figure.</a:t>
            </a:r>
          </a:p>
          <a:p>
            <a:pPr algn="just" fontAlgn="base"/>
            <a:r>
              <a:rPr lang="en-US" sz="1800" dirty="0" smtClean="0"/>
              <a:t>The variable resistor is used to control the value of the gate current. By changing the value of the resistor, we can generate a sufficient amount of gate current which is used to trigger the SCR.</a:t>
            </a:r>
          </a:p>
          <a:p>
            <a:pPr algn="just" fontAlgn="base"/>
            <a:r>
              <a:rPr lang="en-US" sz="1800" dirty="0" smtClean="0"/>
              <a:t>The diode D is connected in series with a variable resistor. This diode is known as a blocking diode. And it is used to prevent the current in the negative half cycle.</a:t>
            </a:r>
          </a:p>
          <a:p>
            <a:pPr algn="just" fontAlgn="base"/>
            <a:r>
              <a:rPr lang="en-US" sz="1800" dirty="0" smtClean="0"/>
              <a:t>This gate circuit is a purely resistive circuit. Hence, the gate current is in phase with the applied voltage. By this method, we can get a maximum 90-degree firing angle.</a:t>
            </a:r>
          </a:p>
          <a:p>
            <a:endParaRPr lang="en-US" dirty="0"/>
          </a:p>
        </p:txBody>
      </p:sp>
      <p:pic>
        <p:nvPicPr>
          <p:cNvPr id="4" name="Picture 2" descr="R Triggering of SCR"/>
          <p:cNvPicPr>
            <a:picLocks noChangeAspect="1" noChangeArrowheads="1"/>
          </p:cNvPicPr>
          <p:nvPr/>
        </p:nvPicPr>
        <p:blipFill>
          <a:blip r:embed="rId2"/>
          <a:srcRect/>
          <a:stretch>
            <a:fillRect/>
          </a:stretch>
        </p:blipFill>
        <p:spPr bwMode="auto">
          <a:xfrm>
            <a:off x="3352800" y="4800600"/>
            <a:ext cx="2857500" cy="1476375"/>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498080" cy="5791200"/>
          </a:xfrm>
        </p:spPr>
        <p:txBody>
          <a:bodyPr/>
          <a:lstStyle/>
          <a:p>
            <a:pPr fontAlgn="base">
              <a:buNone/>
            </a:pPr>
            <a:r>
              <a:rPr lang="en-US" sz="2000" b="1" dirty="0" smtClean="0">
                <a:solidFill>
                  <a:srgbClr val="FFC000"/>
                </a:solidFill>
              </a:rPr>
              <a:t>RC Triggering</a:t>
            </a:r>
          </a:p>
          <a:p>
            <a:pPr fontAlgn="base"/>
            <a:r>
              <a:rPr lang="en-US" sz="2000" dirty="0" smtClean="0"/>
              <a:t>The connection diagram for RC triggering is as shown in the below figure.</a:t>
            </a:r>
          </a:p>
          <a:p>
            <a:pPr>
              <a:buNone/>
            </a:pPr>
            <a:endParaRPr lang="en-US" dirty="0"/>
          </a:p>
        </p:txBody>
      </p:sp>
      <p:pic>
        <p:nvPicPr>
          <p:cNvPr id="89090" name="Picture 2" descr="RC Triggering of SCR"/>
          <p:cNvPicPr>
            <a:picLocks noChangeAspect="1" noChangeArrowheads="1"/>
          </p:cNvPicPr>
          <p:nvPr/>
        </p:nvPicPr>
        <p:blipFill>
          <a:blip r:embed="rId2"/>
          <a:srcRect/>
          <a:stretch>
            <a:fillRect/>
          </a:stretch>
        </p:blipFill>
        <p:spPr bwMode="auto">
          <a:xfrm>
            <a:off x="3200400" y="1762125"/>
            <a:ext cx="2857500" cy="1514475"/>
          </a:xfrm>
          <a:prstGeom prst="rect">
            <a:avLst/>
          </a:prstGeom>
          <a:noFill/>
        </p:spPr>
      </p:pic>
      <p:sp>
        <p:nvSpPr>
          <p:cNvPr id="5" name="Rectangle 4"/>
          <p:cNvSpPr/>
          <p:nvPr/>
        </p:nvSpPr>
        <p:spPr>
          <a:xfrm>
            <a:off x="1295400" y="3733800"/>
            <a:ext cx="7543800" cy="2308324"/>
          </a:xfrm>
          <a:prstGeom prst="rect">
            <a:avLst/>
          </a:prstGeom>
        </p:spPr>
        <p:txBody>
          <a:bodyPr wrap="square">
            <a:spAutoFit/>
          </a:bodyPr>
          <a:lstStyle/>
          <a:p>
            <a:pPr algn="just" fontAlgn="base"/>
            <a:r>
              <a:rPr lang="en-US" dirty="0" smtClean="0"/>
              <a:t>  In </a:t>
            </a:r>
            <a:r>
              <a:rPr lang="en-US" dirty="0"/>
              <a:t>this method, the capacitor is charged up to the peak value of the supplied voltage through variable resistor R, in a positive half </a:t>
            </a:r>
            <a:r>
              <a:rPr lang="en-US" dirty="0" smtClean="0"/>
              <a:t>cycle. The </a:t>
            </a:r>
            <a:r>
              <a:rPr lang="en-US" dirty="0"/>
              <a:t>variable resistor controls the amount of gate current. When a sufficient amount of gate current is generated, the SCR starts </a:t>
            </a:r>
            <a:r>
              <a:rPr lang="en-US" dirty="0" smtClean="0"/>
              <a:t>conducting .That </a:t>
            </a:r>
            <a:r>
              <a:rPr lang="en-US" dirty="0"/>
              <a:t>can achieve a firing angle of more than 90-degree.</a:t>
            </a:r>
          </a:p>
          <a:p>
            <a:pPr algn="just" fontAlgn="base"/>
            <a:r>
              <a:rPr lang="en-US" dirty="0" smtClean="0"/>
              <a:t> In </a:t>
            </a:r>
            <a:r>
              <a:rPr lang="en-US" dirty="0"/>
              <a:t>the negative half cycle, the capacitor is discharged through the diode D2. The diode D1 is used to prevent the reverse breakdown of gate cathode junction in a negative half cycle</a:t>
            </a:r>
            <a:r>
              <a:rPr lang="en-US" dirty="0" smtClean="0"/>
              <a:t>.</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762000"/>
            <a:ext cx="7327392" cy="5486400"/>
          </a:xfrm>
        </p:spPr>
        <p:txBody>
          <a:bodyPr>
            <a:normAutofit/>
          </a:bodyPr>
          <a:lstStyle/>
          <a:p>
            <a:pPr fontAlgn="base">
              <a:buNone/>
            </a:pPr>
            <a:r>
              <a:rPr lang="en-US" sz="2000" b="1" dirty="0" smtClean="0">
                <a:solidFill>
                  <a:srgbClr val="FFC000"/>
                </a:solidFill>
              </a:rPr>
              <a:t>Pulse Triggering</a:t>
            </a:r>
          </a:p>
          <a:p>
            <a:pPr algn="just" fontAlgn="base"/>
            <a:r>
              <a:rPr lang="en-US" sz="2000" dirty="0" smtClean="0"/>
              <a:t>In this method, the gate current is generated by a single pulse or a sequence of high-frequency pulses.</a:t>
            </a:r>
          </a:p>
          <a:p>
            <a:pPr algn="just" fontAlgn="base"/>
            <a:r>
              <a:rPr lang="en-US" sz="2000" dirty="0" smtClean="0"/>
              <a:t>This method is the most popular method for triggering the SCR because it does not require continuous pulse. Hence, the loss occurred in the gate circuit is very less. The pulse transformer is used to make the isolation between the main source and gate circuit.</a:t>
            </a:r>
          </a:p>
          <a:p>
            <a:pPr>
              <a:buNone/>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buFont typeface="Wingdings" pitchFamily="2" charset="2"/>
              <a:buChar char="v"/>
            </a:pPr>
            <a:r>
              <a:rPr lang="en-US" sz="2800" b="1" dirty="0" smtClean="0">
                <a:solidFill>
                  <a:schemeClr val="accent6">
                    <a:lumMod val="60000"/>
                    <a:lumOff val="40000"/>
                  </a:schemeClr>
                </a:solidFill>
              </a:rPr>
              <a:t>SCR Turn OFF Methods</a:t>
            </a:r>
            <a:endParaRPr lang="en-US" sz="2800" dirty="0">
              <a:solidFill>
                <a:schemeClr val="accent6">
                  <a:lumMod val="60000"/>
                  <a:lumOff val="40000"/>
                </a:schemeClr>
              </a:solidFill>
            </a:endParaRPr>
          </a:p>
        </p:txBody>
      </p:sp>
      <p:sp>
        <p:nvSpPr>
          <p:cNvPr id="3" name="Content Placeholder 2"/>
          <p:cNvSpPr>
            <a:spLocks noGrp="1"/>
          </p:cNvSpPr>
          <p:nvPr>
            <p:ph idx="1"/>
          </p:nvPr>
        </p:nvSpPr>
        <p:spPr/>
        <p:txBody>
          <a:bodyPr>
            <a:normAutofit fontScale="55000" lnSpcReduction="20000"/>
          </a:bodyPr>
          <a:lstStyle/>
          <a:p>
            <a:pPr algn="just"/>
            <a:r>
              <a:rPr lang="en-US" dirty="0" smtClean="0"/>
              <a:t>There are several ways to properly implement the SCR Turn OFF methods like Natural, Forced, Dynamic. In Forced Commutation, there are again several sub-categories like Class A, B, C, D, E.</a:t>
            </a:r>
          </a:p>
          <a:p>
            <a:pPr algn="just"/>
            <a:r>
              <a:rPr lang="en-US" dirty="0" smtClean="0"/>
              <a:t>The turn OFF process of an SCR is called</a:t>
            </a:r>
            <a:r>
              <a:rPr lang="en-US" b="1" dirty="0" smtClean="0"/>
              <a:t> </a:t>
            </a:r>
            <a:r>
              <a:rPr lang="en-US" dirty="0" smtClean="0"/>
              <a:t>commutation. The term commutation means the transfer of currents from one path to another. So the commutation circuit does this job by reducing the forward current to zero so as to turn OFF the SCR or Thyristor.</a:t>
            </a:r>
          </a:p>
          <a:p>
            <a:pPr algn="just"/>
            <a:r>
              <a:rPr lang="en-US" dirty="0" smtClean="0"/>
              <a:t>To turn OFF the conducting SCR the below conditions must be satisfied.</a:t>
            </a:r>
          </a:p>
          <a:p>
            <a:pPr algn="just"/>
            <a:r>
              <a:rPr lang="en-US" dirty="0" smtClean="0"/>
              <a:t> The anode or forward current of SCR must be reduced to zero or below the level of holding current and then,</a:t>
            </a:r>
          </a:p>
          <a:p>
            <a:pPr algn="just"/>
            <a:r>
              <a:rPr lang="en-US" dirty="0" smtClean="0"/>
              <a:t>A sufficient reverse voltage must be applied across the SCR to regain its forward blocking state.</a:t>
            </a:r>
          </a:p>
          <a:p>
            <a:pPr algn="just"/>
            <a:r>
              <a:rPr lang="en-US" dirty="0" smtClean="0"/>
              <a:t>When the SCR is turned OFF by reducing forward current to zero. There exist excess charge carriers in different layers. To regain the forward blocking state of an SCR, these excess carriers must be recombined. Therefore, this recombination process is accelerated by applying a reverse voltage across the SCR.</a:t>
            </a:r>
          </a:p>
          <a:p>
            <a:pPr>
              <a:buNone/>
            </a:pP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09600"/>
            <a:ext cx="7498080" cy="5638800"/>
          </a:xfrm>
        </p:spPr>
        <p:txBody>
          <a:bodyPr>
            <a:normAutofit/>
          </a:bodyPr>
          <a:lstStyle/>
          <a:p>
            <a:pPr>
              <a:buNone/>
            </a:pPr>
            <a:r>
              <a:rPr lang="en-US" sz="2000" b="1" dirty="0" smtClean="0"/>
              <a:t>SCR Turn OFF Methods</a:t>
            </a:r>
          </a:p>
          <a:p>
            <a:pPr algn="just"/>
            <a:r>
              <a:rPr lang="en-US" sz="2000" dirty="0" smtClean="0"/>
              <a:t>The reverse voltage which causes to commutate the SCR is called commutation voltage. Depending on the commutation voltage located, the commutation methods are classified into two major types.</a:t>
            </a:r>
          </a:p>
          <a:p>
            <a:pPr algn="just"/>
            <a:r>
              <a:rPr lang="en-US" sz="2000" dirty="0" smtClean="0"/>
              <a:t>Those are 1) Forced commutation and 2) Natural commutation. Let us discuss in brief about these methods.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b="1" dirty="0" smtClean="0">
                <a:solidFill>
                  <a:srgbClr val="FFC000"/>
                </a:solidFill>
              </a:rPr>
              <a:t>Natural Commutation</a:t>
            </a:r>
            <a:r>
              <a:rPr lang="en-US" b="1" dirty="0" smtClean="0"/>
              <a:t/>
            </a:r>
            <a:br>
              <a:rPr lang="en-US" b="1" dirty="0" smtClean="0"/>
            </a:br>
            <a:endParaRPr lang="en-US" dirty="0"/>
          </a:p>
        </p:txBody>
      </p:sp>
      <p:sp>
        <p:nvSpPr>
          <p:cNvPr id="3" name="Content Placeholder 2"/>
          <p:cNvSpPr>
            <a:spLocks noGrp="1"/>
          </p:cNvSpPr>
          <p:nvPr>
            <p:ph idx="1"/>
          </p:nvPr>
        </p:nvSpPr>
        <p:spPr>
          <a:xfrm>
            <a:off x="1435608" y="1066800"/>
            <a:ext cx="7498080" cy="5181600"/>
          </a:xfrm>
        </p:spPr>
        <p:txBody>
          <a:bodyPr>
            <a:normAutofit/>
          </a:bodyPr>
          <a:lstStyle/>
          <a:p>
            <a:pPr algn="just"/>
            <a:r>
              <a:rPr lang="en-US" sz="2100" dirty="0" smtClean="0"/>
              <a:t>In natural commutation, the source of commutation voltage is the supply source itself. If the SCR is connected to an AC supply, at every end of the positive half cycle the anode current goes through the natural current zero and also immediately a reverse voltage is applied across the SCR. These are the conditions to turn OFF the SCR</a:t>
            </a:r>
          </a:p>
          <a:p>
            <a:pPr algn="just"/>
            <a:r>
              <a:rPr lang="en-US" sz="2100" dirty="0" smtClean="0"/>
              <a:t>This method of commutation is also called as source commutation, or line commutation, or class F commutation. This commutation is possible with line commutated inverters, controlled rectifiers, </a:t>
            </a:r>
            <a:r>
              <a:rPr lang="en-US" sz="2100" dirty="0" err="1" smtClean="0"/>
              <a:t>cycloconverters</a:t>
            </a:r>
            <a:r>
              <a:rPr lang="en-US" sz="2100" dirty="0" smtClean="0"/>
              <a:t> and AC voltage regulators because the supply is the AC source in all these converters.</a:t>
            </a:r>
          </a:p>
          <a:p>
            <a:endParaRPr lang="en-US" dirty="0"/>
          </a:p>
        </p:txBody>
      </p:sp>
      <p:pic>
        <p:nvPicPr>
          <p:cNvPr id="4" name="Picture 3" descr="SOFF1"/>
          <p:cNvPicPr>
            <a:picLocks noChangeAspect="1" noChangeArrowheads="1"/>
          </p:cNvPicPr>
          <p:nvPr/>
        </p:nvPicPr>
        <p:blipFill>
          <a:blip r:embed="rId2"/>
          <a:srcRect/>
          <a:stretch>
            <a:fillRect/>
          </a:stretch>
        </p:blipFill>
        <p:spPr bwMode="auto">
          <a:xfrm>
            <a:off x="2590801" y="4876801"/>
            <a:ext cx="4419600" cy="1647824"/>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Font typeface="Wingdings" pitchFamily="2" charset="2"/>
              <a:buChar char="v"/>
            </a:pPr>
            <a:r>
              <a:rPr lang="en-US" dirty="0" smtClean="0">
                <a:solidFill>
                  <a:schemeClr val="accent6">
                    <a:lumMod val="60000"/>
                    <a:lumOff val="40000"/>
                  </a:schemeClr>
                </a:solidFill>
              </a:rPr>
              <a:t>Symbol of thyristor family</a:t>
            </a:r>
            <a:endParaRPr lang="en-US" dirty="0">
              <a:solidFill>
                <a:schemeClr val="accent6">
                  <a:lumMod val="60000"/>
                  <a:lumOff val="40000"/>
                </a:schemeClr>
              </a:solidFill>
            </a:endParaRPr>
          </a:p>
        </p:txBody>
      </p:sp>
      <p:pic>
        <p:nvPicPr>
          <p:cNvPr id="64514" name="Picture 2" descr="C:\Users\amin\Desktop\ppt\Transformer_ definition and working principle - Electrical Article_files\thyristor-768x513.png"/>
          <p:cNvPicPr>
            <a:picLocks noGrp="1" noChangeAspect="1" noChangeArrowheads="1"/>
          </p:cNvPicPr>
          <p:nvPr>
            <p:ph idx="1"/>
          </p:nvPr>
        </p:nvPicPr>
        <p:blipFill>
          <a:blip r:embed="rId2"/>
          <a:srcRect/>
          <a:stretch>
            <a:fillRect/>
          </a:stretch>
        </p:blipFill>
        <p:spPr bwMode="auto">
          <a:xfrm>
            <a:off x="1591343" y="1447800"/>
            <a:ext cx="7186863" cy="4800600"/>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rgbClr val="FFC000"/>
                </a:solidFill>
              </a:rPr>
              <a:t>Forced Commutation</a:t>
            </a:r>
            <a:endParaRPr lang="en-US" sz="2400" dirty="0">
              <a:solidFill>
                <a:srgbClr val="FFC000"/>
              </a:solidFill>
            </a:endParaRPr>
          </a:p>
        </p:txBody>
      </p:sp>
      <p:sp>
        <p:nvSpPr>
          <p:cNvPr id="3" name="Content Placeholder 2"/>
          <p:cNvSpPr>
            <a:spLocks noGrp="1"/>
          </p:cNvSpPr>
          <p:nvPr>
            <p:ph idx="1"/>
          </p:nvPr>
        </p:nvSpPr>
        <p:spPr>
          <a:xfrm>
            <a:off x="1435608" y="1447800"/>
            <a:ext cx="7098792" cy="3352800"/>
          </a:xfrm>
        </p:spPr>
        <p:txBody>
          <a:bodyPr>
            <a:normAutofit fontScale="92500" lnSpcReduction="20000"/>
          </a:bodyPr>
          <a:lstStyle/>
          <a:p>
            <a:pPr algn="just"/>
            <a:r>
              <a:rPr lang="en-US" sz="2100" dirty="0" smtClean="0"/>
              <a:t>In case of DC circuits, there is no natural current zero to turn OFF the SCR. In such circuits, forward current must be forced to zero with an external circuit to commutate the SCR hence named as forced commutation.</a:t>
            </a:r>
          </a:p>
          <a:p>
            <a:pPr algn="just"/>
            <a:r>
              <a:rPr lang="en-US" sz="2100" dirty="0" smtClean="0"/>
              <a:t>This commutating circuit consist of components like inductors and capacitors called as commutating components. These commutating components cause to apply a reverse voltage across the SCR that immediately bring the current in the SCR to zero.</a:t>
            </a:r>
          </a:p>
          <a:p>
            <a:pPr algn="just"/>
            <a:r>
              <a:rPr lang="en-US" sz="2100" dirty="0" smtClean="0"/>
              <a:t>Based on the manner in which the zero current achieved and arrangement of the commutating components, forced commutation is classified into different types such as class A, B, C, D, and E. This commutation is mainly used in chopper and inverter circuits.</a:t>
            </a:r>
          </a:p>
          <a:p>
            <a:pPr algn="just"/>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buFont typeface="Wingdings" pitchFamily="2" charset="2"/>
              <a:buChar char="v"/>
            </a:pPr>
            <a:r>
              <a:rPr lang="en-US" b="1" dirty="0" smtClean="0">
                <a:solidFill>
                  <a:schemeClr val="accent6">
                    <a:lumMod val="60000"/>
                    <a:lumOff val="40000"/>
                  </a:schemeClr>
                </a:solidFill>
              </a:rPr>
              <a:t>Introduction of SCR</a:t>
            </a:r>
            <a:endParaRPr lang="en-US" dirty="0">
              <a:solidFill>
                <a:schemeClr val="accent6">
                  <a:lumMod val="60000"/>
                  <a:lumOff val="40000"/>
                </a:schemeClr>
              </a:solidFill>
            </a:endParaRPr>
          </a:p>
        </p:txBody>
      </p:sp>
      <p:sp>
        <p:nvSpPr>
          <p:cNvPr id="3" name="Content Placeholder 2"/>
          <p:cNvSpPr>
            <a:spLocks noGrp="1"/>
          </p:cNvSpPr>
          <p:nvPr>
            <p:ph idx="1"/>
          </p:nvPr>
        </p:nvSpPr>
        <p:spPr>
          <a:xfrm>
            <a:off x="1435608" y="1447800"/>
            <a:ext cx="7174992" cy="4800600"/>
          </a:xfrm>
        </p:spPr>
        <p:txBody>
          <a:bodyPr>
            <a:normAutofit fontScale="70000" lnSpcReduction="20000"/>
          </a:bodyPr>
          <a:lstStyle/>
          <a:p>
            <a:pPr algn="just"/>
            <a:r>
              <a:rPr lang="en-US" dirty="0" smtClean="0"/>
              <a:t>The Silicon Controlled Rectifier (SCR) is the most important and mostly used member of the thyristor family. SCR can be used for different applications like rectification, regulation of power and inversion, etc. Like a diode, SCR is a unidirectional device that allows the current in one direction and opposes in another direction.</a:t>
            </a:r>
          </a:p>
          <a:p>
            <a:pPr algn="just"/>
            <a:r>
              <a:rPr lang="en-US" dirty="0" smtClean="0"/>
              <a:t>SCR is a three terminal device; anode, cathode and gate as shown in figure. SCR has built in feature to turn ON or OFF and its switching is controlled by biasing conditions and gate input terminal.</a:t>
            </a:r>
          </a:p>
          <a:p>
            <a:pPr algn="just"/>
            <a:r>
              <a:rPr lang="en-US" dirty="0" smtClean="0"/>
              <a:t>This results in varying the average power delivered at the load , by varying the ON periods of the SCR. It can handle several thousands of voltages and currents. SCR symbol and its terminals are shown in figure.</a:t>
            </a:r>
          </a:p>
          <a:p>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en-US" dirty="0" smtClean="0"/>
          </a:p>
          <a:p>
            <a:pPr>
              <a:buNone/>
            </a:pPr>
            <a:endParaRPr lang="en-US" dirty="0"/>
          </a:p>
        </p:txBody>
      </p:sp>
      <p:pic>
        <p:nvPicPr>
          <p:cNvPr id="66562" name="Picture 2" descr="SCR symbol"/>
          <p:cNvPicPr>
            <a:picLocks noChangeAspect="1" noChangeArrowheads="1"/>
          </p:cNvPicPr>
          <p:nvPr/>
        </p:nvPicPr>
        <p:blipFill>
          <a:blip r:embed="rId2"/>
          <a:srcRect/>
          <a:stretch>
            <a:fillRect/>
          </a:stretch>
        </p:blipFill>
        <p:spPr bwMode="auto">
          <a:xfrm>
            <a:off x="2286000" y="1447800"/>
            <a:ext cx="5791200" cy="4178879"/>
          </a:xfrm>
          <a:prstGeom prst="rect">
            <a:avLst/>
          </a:prstGeom>
          <a:noFill/>
        </p:spPr>
      </p:pic>
      <p:sp>
        <p:nvSpPr>
          <p:cNvPr id="5" name="TextBox 4"/>
          <p:cNvSpPr txBox="1"/>
          <p:nvPr/>
        </p:nvSpPr>
        <p:spPr>
          <a:xfrm>
            <a:off x="2590800" y="5791200"/>
            <a:ext cx="3733800" cy="369332"/>
          </a:xfrm>
          <a:prstGeom prst="rect">
            <a:avLst/>
          </a:prstGeom>
          <a:noFill/>
        </p:spPr>
        <p:txBody>
          <a:bodyPr wrap="square" rtlCol="0">
            <a:spAutoFit/>
          </a:bodyPr>
          <a:lstStyle/>
          <a:p>
            <a:r>
              <a:rPr lang="en-US" dirty="0" smtClean="0"/>
              <a:t>Figure: SCR  symbol and its terminal</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457200"/>
            <a:ext cx="7498080" cy="960438"/>
          </a:xfrm>
        </p:spPr>
        <p:txBody>
          <a:bodyPr>
            <a:normAutofit fontScale="90000"/>
          </a:bodyPr>
          <a:lstStyle/>
          <a:p>
            <a:pPr>
              <a:buFont typeface="Wingdings" pitchFamily="2" charset="2"/>
              <a:buChar char="v"/>
            </a:pPr>
            <a:r>
              <a:rPr lang="en-US" sz="3100" b="1" dirty="0" smtClean="0">
                <a:solidFill>
                  <a:schemeClr val="accent6">
                    <a:lumMod val="60000"/>
                    <a:lumOff val="40000"/>
                  </a:schemeClr>
                </a:solidFill>
              </a:rPr>
              <a:t>Construction of Silicon Controlled   Rectifier(SCR)</a:t>
            </a:r>
            <a:r>
              <a:rPr lang="en-US" b="1" dirty="0" smtClean="0"/>
              <a:t/>
            </a:r>
            <a:br>
              <a:rPr lang="en-US" b="1" dirty="0" smtClean="0"/>
            </a:br>
            <a:endParaRPr lang="en-US" dirty="0"/>
          </a:p>
        </p:txBody>
      </p:sp>
      <p:sp>
        <p:nvSpPr>
          <p:cNvPr id="3" name="Content Placeholder 2"/>
          <p:cNvSpPr>
            <a:spLocks noGrp="1"/>
          </p:cNvSpPr>
          <p:nvPr>
            <p:ph idx="1"/>
          </p:nvPr>
        </p:nvSpPr>
        <p:spPr>
          <a:xfrm>
            <a:off x="1435608" y="1447800"/>
            <a:ext cx="7174992" cy="4800600"/>
          </a:xfrm>
        </p:spPr>
        <p:txBody>
          <a:bodyPr>
            <a:normAutofit/>
          </a:bodyPr>
          <a:lstStyle/>
          <a:p>
            <a:pPr algn="just"/>
            <a:r>
              <a:rPr lang="en-US" sz="2000" dirty="0" smtClean="0"/>
              <a:t>The SCR is a four layer and three terminal device. The four layers made of P and N layers, are arranged alternately such that they form three junctions J1, J2 and J3. These junctions are either alloyed or diffused based on the type of construction.</a:t>
            </a:r>
          </a:p>
          <a:p>
            <a:pPr algn="just"/>
            <a:r>
              <a:rPr lang="en-US" sz="2000" dirty="0" smtClean="0"/>
              <a:t>The outer layers (P and N-layers) are heavily doped whereas middle P and N-layers are lightly doped. The gate terminal is taken at the middle P-layer, anode is from outer P- layer and cathode is from N- layer terminals. The SCR is made of silicon because compared to germanium leakage current in silicon is very small.</a:t>
            </a:r>
          </a:p>
          <a:p>
            <a:endParaRPr lang="en-US" dirty="0"/>
          </a:p>
        </p:txBody>
      </p:sp>
      <p:pic>
        <p:nvPicPr>
          <p:cNvPr id="65538" name="Picture 2" descr="SCR internal structure"/>
          <p:cNvPicPr>
            <a:picLocks noChangeAspect="1" noChangeArrowheads="1"/>
          </p:cNvPicPr>
          <p:nvPr/>
        </p:nvPicPr>
        <p:blipFill>
          <a:blip r:embed="rId2"/>
          <a:srcRect/>
          <a:stretch>
            <a:fillRect/>
          </a:stretch>
        </p:blipFill>
        <p:spPr bwMode="auto">
          <a:xfrm>
            <a:off x="2057400" y="4343400"/>
            <a:ext cx="5715000" cy="2181226"/>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1066800"/>
            <a:ext cx="7498080" cy="5181600"/>
          </a:xfrm>
        </p:spPr>
        <p:txBody>
          <a:bodyPr>
            <a:normAutofit fontScale="62500" lnSpcReduction="20000"/>
          </a:bodyPr>
          <a:lstStyle/>
          <a:p>
            <a:r>
              <a:rPr lang="en-US" dirty="0" smtClean="0"/>
              <a:t>To manufacture the SCR, three types of constructions are used, namely the planar type, Mesa type and Press pack type. For low power SCRs, planar construction is used where all the junctions in an SCR are diffused. In mesa type construction, junction J2 is formed by diffusion method and thereby outer layers are alloyed to it.</a:t>
            </a:r>
          </a:p>
          <a:p>
            <a:r>
              <a:rPr lang="en-US" dirty="0" smtClean="0"/>
              <a:t>This construction is mainly used for high power Silicon Controlled Rectifiers. To provide high mechanical strength, the SCR is braced with plates made up of either molybdenum or tungsten. And one of these plates is soldered to a copper stud which is further threaded to connect the heat sink.</a:t>
            </a:r>
          </a:p>
          <a:p>
            <a:pPr>
              <a:buNone/>
            </a:pPr>
            <a:r>
              <a:rPr lang="en-US" b="1" dirty="0" smtClean="0">
                <a:solidFill>
                  <a:srgbClr val="FFC000"/>
                </a:solidFill>
              </a:rPr>
              <a:t>Working or Modes of Operation of SCR</a:t>
            </a:r>
          </a:p>
          <a:p>
            <a:r>
              <a:rPr lang="en-US" dirty="0" smtClean="0"/>
              <a:t>Depending on the biasing given to the SCR, the operation of SCR is divided into three modes. They are</a:t>
            </a:r>
          </a:p>
          <a:p>
            <a:r>
              <a:rPr lang="en-US" dirty="0" smtClean="0"/>
              <a:t> Forward blocking Mode</a:t>
            </a:r>
          </a:p>
          <a:p>
            <a:r>
              <a:rPr lang="en-US" dirty="0" smtClean="0"/>
              <a:t> Forward Conduction Mode and</a:t>
            </a:r>
          </a:p>
          <a:p>
            <a:r>
              <a:rPr lang="en-US" dirty="0" smtClean="0"/>
              <a:t> Reverse Blocking Mode</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381000"/>
            <a:ext cx="7498080" cy="1066800"/>
          </a:xfrm>
        </p:spPr>
        <p:txBody>
          <a:bodyPr>
            <a:normAutofit/>
          </a:bodyPr>
          <a:lstStyle/>
          <a:p>
            <a:r>
              <a:rPr lang="en-US" sz="2400" b="1" dirty="0" smtClean="0">
                <a:solidFill>
                  <a:srgbClr val="FFC000"/>
                </a:solidFill>
              </a:rPr>
              <a:t>Forward Blocking Mode</a:t>
            </a:r>
            <a:endParaRPr lang="en-US" sz="2400" dirty="0">
              <a:solidFill>
                <a:srgbClr val="FFC000"/>
              </a:solidFill>
            </a:endParaRPr>
          </a:p>
        </p:txBody>
      </p:sp>
      <p:sp>
        <p:nvSpPr>
          <p:cNvPr id="3" name="Content Placeholder 2"/>
          <p:cNvSpPr>
            <a:spLocks noGrp="1"/>
          </p:cNvSpPr>
          <p:nvPr>
            <p:ph idx="1"/>
          </p:nvPr>
        </p:nvSpPr>
        <p:spPr>
          <a:xfrm>
            <a:off x="1435608" y="1143000"/>
            <a:ext cx="7174992" cy="5105400"/>
          </a:xfrm>
        </p:spPr>
        <p:txBody>
          <a:bodyPr>
            <a:normAutofit/>
          </a:bodyPr>
          <a:lstStyle/>
          <a:p>
            <a:pPr algn="just"/>
            <a:r>
              <a:rPr lang="en-US" sz="1900" dirty="0" smtClean="0"/>
              <a:t>In this mode of operation, the Silicon Controlled Rectifier is connected such that the anode terminal is made positive with respect to cathode while the gate terminal kept open. In this state junctions J1 and J3 are forward biased and the junction J2 reverse biased.</a:t>
            </a:r>
          </a:p>
          <a:p>
            <a:pPr algn="just"/>
            <a:r>
              <a:rPr lang="en-US" sz="1900" dirty="0" smtClean="0"/>
              <a:t>Due to this, a small leakage current flows through the SCR. Until the voltage applied across the SCR is more than the break over voltage of it, SCR offers a very high resistance to the current flow. Therefore, the SCR acts as a open switch in this mode by blocking forward current flowing through the SCR as shown in the VI characteristics curve of the SCR.</a:t>
            </a:r>
          </a:p>
          <a:p>
            <a:endParaRPr lang="en-US" dirty="0"/>
          </a:p>
        </p:txBody>
      </p:sp>
      <p:pic>
        <p:nvPicPr>
          <p:cNvPr id="4" name="Picture 2" descr="https://www.electronicshub.org/wp-content/uploads/2015/04/SCR3.jpg"/>
          <p:cNvPicPr>
            <a:picLocks noChangeAspect="1" noChangeArrowheads="1"/>
          </p:cNvPicPr>
          <p:nvPr/>
        </p:nvPicPr>
        <p:blipFill>
          <a:blip r:embed="rId2"/>
          <a:srcRect/>
          <a:stretch>
            <a:fillRect/>
          </a:stretch>
        </p:blipFill>
        <p:spPr bwMode="auto">
          <a:xfrm>
            <a:off x="3505200" y="4114800"/>
            <a:ext cx="4953000" cy="2447365"/>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rgbClr val="FFC000"/>
                </a:solidFill>
              </a:rPr>
              <a:t>Forward Conduction Mode</a:t>
            </a:r>
            <a:r>
              <a:rPr lang="en-US" b="1" dirty="0" smtClean="0"/>
              <a:t/>
            </a:r>
            <a:br>
              <a:rPr lang="en-US" b="1" dirty="0" smtClean="0"/>
            </a:br>
            <a:endParaRPr lang="en-US" dirty="0"/>
          </a:p>
        </p:txBody>
      </p:sp>
      <p:sp>
        <p:nvSpPr>
          <p:cNvPr id="3" name="Content Placeholder 2"/>
          <p:cNvSpPr>
            <a:spLocks noGrp="1"/>
          </p:cNvSpPr>
          <p:nvPr>
            <p:ph idx="1"/>
          </p:nvPr>
        </p:nvSpPr>
        <p:spPr>
          <a:xfrm>
            <a:off x="1435608" y="914400"/>
            <a:ext cx="7327392" cy="5334000"/>
          </a:xfrm>
        </p:spPr>
        <p:txBody>
          <a:bodyPr>
            <a:normAutofit fontScale="77500" lnSpcReduction="20000"/>
          </a:bodyPr>
          <a:lstStyle/>
          <a:p>
            <a:pPr algn="just"/>
            <a:r>
              <a:rPr lang="en-US" sz="2500" dirty="0" smtClean="0"/>
              <a:t>In this mode, SCR or thyristor comes into the conduction mode from blocking mode. It can be done in two ways as either by applying positive pulse to gate terminal or by increasing the forward voltage (or voltage across the anode and cathode) beyond the break over voltage of the SCR.</a:t>
            </a:r>
          </a:p>
          <a:p>
            <a:pPr algn="just"/>
            <a:r>
              <a:rPr lang="en-US" sz="2500" dirty="0" smtClean="0"/>
              <a:t>Once any one of these methods is applied, the avalanche breakdown occurs at junction J2. Therefore the SCR turns into conduction mode and acts as a closed switch thereby current starts flowing through it.</a:t>
            </a:r>
          </a:p>
          <a:p>
            <a:pPr algn="just"/>
            <a:r>
              <a:rPr lang="en-US" sz="2500" dirty="0" smtClean="0"/>
              <a:t>Note that in the VI characteristic figure, if the gate current value is high, the minimum will be the time to come in conduction mode as Ig3 &gt; Ig2 &gt; Ig1. In this mode, maximum current flows through the SCR and its value depends on the load resistance or impedance.</a:t>
            </a:r>
          </a:p>
          <a:p>
            <a:pPr algn="just"/>
            <a:r>
              <a:rPr lang="en-US" sz="2500" dirty="0" smtClean="0"/>
              <a:t>It is also noted that if gate current is increasing, the voltage required to turn ON the SCR is less if gate biasing is preferred. The current at which the SCR turns into conduction mode from blocking mode is called as latching current (IL).</a:t>
            </a:r>
          </a:p>
          <a:p>
            <a:pPr algn="just"/>
            <a:r>
              <a:rPr lang="en-US" sz="2500" dirty="0" smtClean="0"/>
              <a:t>And also when the forward current reaches to level at which the SCR returns to blocking state is called as holding current (IH). At this holding current level, depletion region starts to develop around junction J2. Hence the holding current is slightly less than the latching current.</a:t>
            </a:r>
          </a:p>
          <a:p>
            <a:endParaRPr lang="en-US" dirty="0" smtClean="0"/>
          </a:p>
          <a:p>
            <a:pPr>
              <a:buNone/>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434</TotalTime>
  <Words>3198</Words>
  <Application>Microsoft Office PowerPoint</Application>
  <PresentationFormat>On-screen Show (4:3)</PresentationFormat>
  <Paragraphs>176</Paragraphs>
  <Slides>30</Slides>
  <Notes>2</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Solstice</vt:lpstr>
      <vt:lpstr>Slide 1</vt:lpstr>
      <vt:lpstr>Introduction of thyristor family</vt:lpstr>
      <vt:lpstr>Symbol of thyristor family</vt:lpstr>
      <vt:lpstr>Introduction of SCR</vt:lpstr>
      <vt:lpstr>Slide 5</vt:lpstr>
      <vt:lpstr>Construction of Silicon Controlled   Rectifier(SCR) </vt:lpstr>
      <vt:lpstr>Slide 7</vt:lpstr>
      <vt:lpstr>Forward Blocking Mode</vt:lpstr>
      <vt:lpstr>Forward Conduction Mode </vt:lpstr>
      <vt:lpstr>Slide 10</vt:lpstr>
      <vt:lpstr>Two Transistor Analogy of SCR</vt:lpstr>
      <vt:lpstr>Slide 12</vt:lpstr>
      <vt:lpstr>Slide 13</vt:lpstr>
      <vt:lpstr>Slide 14</vt:lpstr>
      <vt:lpstr>   SCR Turn ON Methods </vt:lpstr>
      <vt:lpstr>SCR Turn OFF Methods</vt:lpstr>
      <vt:lpstr>SCR Triggering (Turn-on) Methods </vt:lpstr>
      <vt:lpstr>Slide 18</vt:lpstr>
      <vt:lpstr>Slide 19</vt:lpstr>
      <vt:lpstr>Slide 20</vt:lpstr>
      <vt:lpstr>Slide 21</vt:lpstr>
      <vt:lpstr>Gate Triggering SCR</vt:lpstr>
      <vt:lpstr>Slide 23</vt:lpstr>
      <vt:lpstr>Slide 24</vt:lpstr>
      <vt:lpstr>Slide 25</vt:lpstr>
      <vt:lpstr>Slide 26</vt:lpstr>
      <vt:lpstr>SCR Turn OFF Methods</vt:lpstr>
      <vt:lpstr>Slide 28</vt:lpstr>
      <vt:lpstr>Natural Commutation </vt:lpstr>
      <vt:lpstr>Forced Commutation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of thyristor family</dc:title>
  <dc:creator>amin</dc:creator>
  <cp:lastModifiedBy>amin</cp:lastModifiedBy>
  <cp:revision>28</cp:revision>
  <dcterms:created xsi:type="dcterms:W3CDTF">2020-12-01T13:58:23Z</dcterms:created>
  <dcterms:modified xsi:type="dcterms:W3CDTF">2021-04-26T06:29:25Z</dcterms:modified>
</cp:coreProperties>
</file>